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21374100" cy="30276800"/>
  <p:notesSz cx="6858000" cy="9144000"/>
  <p:embeddedFontLst>
    <p:embeddedFont>
      <p:font typeface="Calibri" panose="020F0502020204030204" pitchFamily="34" charset="0"/>
      <p:regular r:id="rId3"/>
      <p:bold r:id="rId4"/>
      <p:italic r:id="rId5"/>
      <p:boldItalic r:id="rId6"/>
    </p:embeddedFont>
    <p:embeddedFont>
      <p:font typeface="DM Serif Display" panose="020B0604020202020204" charset="0"/>
      <p:regular r:id="rId7"/>
    </p:embeddedFont>
    <p:embeddedFont>
      <p:font typeface="DM Serif Display Italics" panose="020B0604020202020204" charset="0"/>
      <p:regular r:id="rId8"/>
    </p:embeddedFont>
    <p:embeddedFont>
      <p:font typeface="ITC Batak Bold" panose="020B0604020202020204" charset="0"/>
      <p:regular r:id="rId9"/>
    </p:embeddedFont>
    <p:embeddedFont>
      <p:font typeface="ITC Bauhaus Bold" panose="020B0604020202020204" charset="0"/>
      <p:regular r:id="rId10"/>
    </p:embeddedFont>
    <p:embeddedFont>
      <p:font typeface="Playfair Display Bold Italics"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5" d="100"/>
          <a:sy n="35" d="100"/>
        </p:scale>
        <p:origin x="1320" y="-1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p:nvPr/>
        </p:nvGrpSpPr>
        <p:grpSpPr>
          <a:xfrm>
            <a:off x="0" y="16457"/>
            <a:ext cx="21384000" cy="5413360"/>
            <a:chOff x="0" y="0"/>
            <a:chExt cx="2709333" cy="685868"/>
          </a:xfrm>
        </p:grpSpPr>
        <p:sp>
          <p:nvSpPr>
            <p:cNvPr id="3" name="Freeform 3"/>
            <p:cNvSpPr/>
            <p:nvPr/>
          </p:nvSpPr>
          <p:spPr>
            <a:xfrm>
              <a:off x="0" y="0"/>
              <a:ext cx="2709333" cy="685868"/>
            </a:xfrm>
            <a:custGeom>
              <a:avLst/>
              <a:gdLst/>
              <a:ahLst/>
              <a:cxnLst/>
              <a:rect l="l" t="t" r="r" b="b"/>
              <a:pathLst>
                <a:path w="2709333" h="685868">
                  <a:moveTo>
                    <a:pt x="0" y="0"/>
                  </a:moveTo>
                  <a:lnTo>
                    <a:pt x="2709333" y="0"/>
                  </a:lnTo>
                  <a:lnTo>
                    <a:pt x="2709333" y="685868"/>
                  </a:lnTo>
                  <a:lnTo>
                    <a:pt x="0" y="685868"/>
                  </a:lnTo>
                  <a:close/>
                </a:path>
              </a:pathLst>
            </a:custGeom>
            <a:solidFill>
              <a:srgbClr val="004AAD"/>
            </a:solidFill>
          </p:spPr>
        </p:sp>
        <p:sp>
          <p:nvSpPr>
            <p:cNvPr id="4" name="TextBox 4"/>
            <p:cNvSpPr txBox="1"/>
            <p:nvPr/>
          </p:nvSpPr>
          <p:spPr>
            <a:xfrm>
              <a:off x="0" y="-28575"/>
              <a:ext cx="2709333" cy="714443"/>
            </a:xfrm>
            <a:prstGeom prst="rect">
              <a:avLst/>
            </a:prstGeom>
          </p:spPr>
          <p:txBody>
            <a:bodyPr lIns="71846" tIns="71846" rIns="71846" bIns="71846" rtlCol="0" anchor="ctr"/>
            <a:lstStyle/>
            <a:p>
              <a:pPr algn="ctr">
                <a:lnSpc>
                  <a:spcPts val="5835"/>
                </a:lnSpc>
              </a:pPr>
              <a:endParaRPr/>
            </a:p>
          </p:txBody>
        </p:sp>
      </p:grpSp>
      <p:grpSp>
        <p:nvGrpSpPr>
          <p:cNvPr id="5" name="Group 5"/>
          <p:cNvGrpSpPr/>
          <p:nvPr/>
        </p:nvGrpSpPr>
        <p:grpSpPr>
          <a:xfrm>
            <a:off x="15068501" y="8675927"/>
            <a:ext cx="6118107" cy="19623054"/>
            <a:chOff x="0" y="0"/>
            <a:chExt cx="775159" cy="2486223"/>
          </a:xfrm>
        </p:grpSpPr>
        <p:sp>
          <p:nvSpPr>
            <p:cNvPr id="6" name="Freeform 6"/>
            <p:cNvSpPr/>
            <p:nvPr/>
          </p:nvSpPr>
          <p:spPr>
            <a:xfrm>
              <a:off x="0" y="0"/>
              <a:ext cx="775159" cy="2486223"/>
            </a:xfrm>
            <a:custGeom>
              <a:avLst/>
              <a:gdLst/>
              <a:ahLst/>
              <a:cxnLst/>
              <a:rect l="l" t="t" r="r" b="b"/>
              <a:pathLst>
                <a:path w="775159" h="2486223">
                  <a:moveTo>
                    <a:pt x="0" y="0"/>
                  </a:moveTo>
                  <a:lnTo>
                    <a:pt x="775159" y="0"/>
                  </a:lnTo>
                  <a:lnTo>
                    <a:pt x="775159" y="2486223"/>
                  </a:lnTo>
                  <a:lnTo>
                    <a:pt x="0" y="2486223"/>
                  </a:lnTo>
                  <a:close/>
                </a:path>
              </a:pathLst>
            </a:custGeom>
            <a:solidFill>
              <a:srgbClr val="FFFFFF"/>
            </a:solidFill>
          </p:spPr>
        </p:sp>
        <p:sp>
          <p:nvSpPr>
            <p:cNvPr id="7" name="TextBox 7"/>
            <p:cNvSpPr txBox="1"/>
            <p:nvPr/>
          </p:nvSpPr>
          <p:spPr>
            <a:xfrm>
              <a:off x="0" y="-28575"/>
              <a:ext cx="775159" cy="2514798"/>
            </a:xfrm>
            <a:prstGeom prst="rect">
              <a:avLst/>
            </a:prstGeom>
          </p:spPr>
          <p:txBody>
            <a:bodyPr lIns="71846" tIns="71846" rIns="71846" bIns="71846" rtlCol="0" anchor="ctr"/>
            <a:lstStyle/>
            <a:p>
              <a:pPr algn="ctr">
                <a:lnSpc>
                  <a:spcPts val="5835"/>
                </a:lnSpc>
              </a:pPr>
              <a:endParaRPr/>
            </a:p>
          </p:txBody>
        </p:sp>
      </p:grpSp>
      <p:sp>
        <p:nvSpPr>
          <p:cNvPr id="8" name="Freeform 8"/>
          <p:cNvSpPr/>
          <p:nvPr/>
        </p:nvSpPr>
        <p:spPr>
          <a:xfrm>
            <a:off x="7123322" y="150714"/>
            <a:ext cx="6355277" cy="2160794"/>
          </a:xfrm>
          <a:custGeom>
            <a:avLst/>
            <a:gdLst/>
            <a:ahLst/>
            <a:cxnLst/>
            <a:rect l="l" t="t" r="r" b="b"/>
            <a:pathLst>
              <a:path w="6355277" h="2160794">
                <a:moveTo>
                  <a:pt x="0" y="0"/>
                </a:moveTo>
                <a:lnTo>
                  <a:pt x="6355277" y="0"/>
                </a:lnTo>
                <a:lnTo>
                  <a:pt x="6355277" y="2160794"/>
                </a:lnTo>
                <a:lnTo>
                  <a:pt x="0" y="2160794"/>
                </a:lnTo>
                <a:lnTo>
                  <a:pt x="0" y="0"/>
                </a:lnTo>
                <a:close/>
              </a:path>
            </a:pathLst>
          </a:custGeom>
          <a:blipFill>
            <a:blip r:embed="rId2"/>
            <a:stretch>
              <a:fillRect/>
            </a:stretch>
          </a:blipFill>
        </p:spPr>
      </p:sp>
      <p:grpSp>
        <p:nvGrpSpPr>
          <p:cNvPr id="9" name="Group 9"/>
          <p:cNvGrpSpPr/>
          <p:nvPr/>
        </p:nvGrpSpPr>
        <p:grpSpPr>
          <a:xfrm rot="-5400000">
            <a:off x="19086360" y="-617765"/>
            <a:ext cx="1644575" cy="2930905"/>
            <a:chOff x="0" y="0"/>
            <a:chExt cx="181321" cy="323143"/>
          </a:xfrm>
        </p:grpSpPr>
        <p:sp>
          <p:nvSpPr>
            <p:cNvPr id="10" name="Freeform 10"/>
            <p:cNvSpPr/>
            <p:nvPr/>
          </p:nvSpPr>
          <p:spPr>
            <a:xfrm>
              <a:off x="0" y="0"/>
              <a:ext cx="181321" cy="323143"/>
            </a:xfrm>
            <a:custGeom>
              <a:avLst/>
              <a:gdLst/>
              <a:ahLst/>
              <a:cxnLst/>
              <a:rect l="l" t="t" r="r" b="b"/>
              <a:pathLst>
                <a:path w="181321" h="323143">
                  <a:moveTo>
                    <a:pt x="90660" y="0"/>
                  </a:moveTo>
                  <a:lnTo>
                    <a:pt x="90660" y="0"/>
                  </a:lnTo>
                  <a:cubicBezTo>
                    <a:pt x="140731" y="0"/>
                    <a:pt x="181321" y="40590"/>
                    <a:pt x="181321" y="90660"/>
                  </a:cubicBezTo>
                  <a:lnTo>
                    <a:pt x="181321" y="232483"/>
                  </a:lnTo>
                  <a:cubicBezTo>
                    <a:pt x="181321" y="256528"/>
                    <a:pt x="171769" y="279587"/>
                    <a:pt x="154767" y="296590"/>
                  </a:cubicBezTo>
                  <a:cubicBezTo>
                    <a:pt x="137765" y="313592"/>
                    <a:pt x="114705" y="323143"/>
                    <a:pt x="90660" y="323143"/>
                  </a:cubicBezTo>
                  <a:lnTo>
                    <a:pt x="90660" y="323143"/>
                  </a:lnTo>
                  <a:cubicBezTo>
                    <a:pt x="66616" y="323143"/>
                    <a:pt x="43556" y="313592"/>
                    <a:pt x="26554" y="296590"/>
                  </a:cubicBezTo>
                  <a:cubicBezTo>
                    <a:pt x="9552" y="279587"/>
                    <a:pt x="0" y="256528"/>
                    <a:pt x="0" y="232483"/>
                  </a:cubicBezTo>
                  <a:lnTo>
                    <a:pt x="0" y="90660"/>
                  </a:lnTo>
                  <a:cubicBezTo>
                    <a:pt x="0" y="66616"/>
                    <a:pt x="9552" y="43556"/>
                    <a:pt x="26554" y="26554"/>
                  </a:cubicBezTo>
                  <a:cubicBezTo>
                    <a:pt x="43556" y="9552"/>
                    <a:pt x="66616" y="0"/>
                    <a:pt x="90660" y="0"/>
                  </a:cubicBezTo>
                  <a:close/>
                </a:path>
              </a:pathLst>
            </a:custGeom>
            <a:solidFill>
              <a:srgbClr val="FFFFFF"/>
            </a:solidFill>
          </p:spPr>
        </p:sp>
        <p:sp>
          <p:nvSpPr>
            <p:cNvPr id="11" name="TextBox 11"/>
            <p:cNvSpPr txBox="1"/>
            <p:nvPr/>
          </p:nvSpPr>
          <p:spPr>
            <a:xfrm>
              <a:off x="0" y="-47625"/>
              <a:ext cx="181321" cy="370768"/>
            </a:xfrm>
            <a:prstGeom prst="rect">
              <a:avLst/>
            </a:prstGeom>
          </p:spPr>
          <p:txBody>
            <a:bodyPr lIns="50800" tIns="50800" rIns="50800" bIns="50800" rtlCol="0" anchor="ctr"/>
            <a:lstStyle/>
            <a:p>
              <a:pPr algn="ctr">
                <a:lnSpc>
                  <a:spcPts val="1679"/>
                </a:lnSpc>
              </a:pPr>
              <a:endParaRPr/>
            </a:p>
          </p:txBody>
        </p:sp>
      </p:grpSp>
      <p:sp>
        <p:nvSpPr>
          <p:cNvPr id="12" name="Freeform 12"/>
          <p:cNvSpPr/>
          <p:nvPr/>
        </p:nvSpPr>
        <p:spPr>
          <a:xfrm>
            <a:off x="19217236" y="150714"/>
            <a:ext cx="1969372" cy="1343146"/>
          </a:xfrm>
          <a:custGeom>
            <a:avLst/>
            <a:gdLst/>
            <a:ahLst/>
            <a:cxnLst/>
            <a:rect l="l" t="t" r="r" b="b"/>
            <a:pathLst>
              <a:path w="1969372" h="1343146">
                <a:moveTo>
                  <a:pt x="0" y="0"/>
                </a:moveTo>
                <a:lnTo>
                  <a:pt x="1969372" y="0"/>
                </a:lnTo>
                <a:lnTo>
                  <a:pt x="1969372" y="1343146"/>
                </a:lnTo>
                <a:lnTo>
                  <a:pt x="0" y="1343146"/>
                </a:lnTo>
                <a:lnTo>
                  <a:pt x="0" y="0"/>
                </a:lnTo>
                <a:close/>
              </a:path>
            </a:pathLst>
          </a:custGeom>
          <a:blipFill>
            <a:blip r:embed="rId3"/>
            <a:stretch>
              <a:fillRect l="-1461" t="-19648" b="-29117"/>
            </a:stretch>
          </a:blipFill>
        </p:spPr>
      </p:sp>
      <p:sp>
        <p:nvSpPr>
          <p:cNvPr id="13" name="Freeform 13"/>
          <p:cNvSpPr/>
          <p:nvPr/>
        </p:nvSpPr>
        <p:spPr>
          <a:xfrm>
            <a:off x="6415200" y="4897794"/>
            <a:ext cx="8553600" cy="138996"/>
          </a:xfrm>
          <a:custGeom>
            <a:avLst/>
            <a:gdLst/>
            <a:ahLst/>
            <a:cxnLst/>
            <a:rect l="l" t="t" r="r" b="b"/>
            <a:pathLst>
              <a:path w="8553600" h="138996">
                <a:moveTo>
                  <a:pt x="0" y="0"/>
                </a:moveTo>
                <a:lnTo>
                  <a:pt x="8553600" y="0"/>
                </a:lnTo>
                <a:lnTo>
                  <a:pt x="8553600" y="138996"/>
                </a:lnTo>
                <a:lnTo>
                  <a:pt x="0" y="1389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8854796" y="-12445575"/>
            <a:ext cx="17107200" cy="16914744"/>
          </a:xfrm>
          <a:custGeom>
            <a:avLst/>
            <a:gdLst/>
            <a:ahLst/>
            <a:cxnLst/>
            <a:rect l="l" t="t" r="r" b="b"/>
            <a:pathLst>
              <a:path w="17107200" h="16914744">
                <a:moveTo>
                  <a:pt x="0" y="0"/>
                </a:moveTo>
                <a:lnTo>
                  <a:pt x="17107200" y="0"/>
                </a:lnTo>
                <a:lnTo>
                  <a:pt x="17107200" y="16914744"/>
                </a:lnTo>
                <a:lnTo>
                  <a:pt x="0" y="16914744"/>
                </a:lnTo>
                <a:lnTo>
                  <a:pt x="0" y="0"/>
                </a:lnTo>
                <a:close/>
              </a:path>
            </a:pathLst>
          </a:custGeom>
          <a:blipFill>
            <a:blip r:embed="rId6"/>
            <a:stretch>
              <a:fillRect/>
            </a:stretch>
          </a:blipFill>
        </p:spPr>
      </p:sp>
      <p:grpSp>
        <p:nvGrpSpPr>
          <p:cNvPr id="15" name="Group 15"/>
          <p:cNvGrpSpPr/>
          <p:nvPr/>
        </p:nvGrpSpPr>
        <p:grpSpPr>
          <a:xfrm>
            <a:off x="5380857" y="18557827"/>
            <a:ext cx="4788484" cy="3878348"/>
            <a:chOff x="0" y="0"/>
            <a:chExt cx="6384645" cy="5171131"/>
          </a:xfrm>
        </p:grpSpPr>
        <p:pic>
          <p:nvPicPr>
            <p:cNvPr id="16" name="Picture 16"/>
            <p:cNvPicPr>
              <a:picLocks noChangeAspect="1"/>
            </p:cNvPicPr>
            <p:nvPr/>
          </p:nvPicPr>
          <p:blipFill>
            <a:blip r:embed="rId7"/>
            <a:srcRect l="8831" r="8831"/>
            <a:stretch>
              <a:fillRect/>
            </a:stretch>
          </p:blipFill>
          <p:spPr>
            <a:xfrm>
              <a:off x="0" y="0"/>
              <a:ext cx="6384645" cy="5171131"/>
            </a:xfrm>
            <a:prstGeom prst="rect">
              <a:avLst/>
            </a:prstGeom>
          </p:spPr>
        </p:pic>
      </p:grpSp>
      <p:sp>
        <p:nvSpPr>
          <p:cNvPr id="17" name="Freeform 17"/>
          <p:cNvSpPr/>
          <p:nvPr/>
        </p:nvSpPr>
        <p:spPr>
          <a:xfrm>
            <a:off x="-2525302" y="26804094"/>
            <a:ext cx="25477033" cy="9225309"/>
          </a:xfrm>
          <a:custGeom>
            <a:avLst/>
            <a:gdLst/>
            <a:ahLst/>
            <a:cxnLst/>
            <a:rect l="l" t="t" r="r" b="b"/>
            <a:pathLst>
              <a:path w="25477033" h="9225309">
                <a:moveTo>
                  <a:pt x="0" y="0"/>
                </a:moveTo>
                <a:lnTo>
                  <a:pt x="25477033" y="0"/>
                </a:lnTo>
                <a:lnTo>
                  <a:pt x="25477033" y="9225308"/>
                </a:lnTo>
                <a:lnTo>
                  <a:pt x="0" y="9225308"/>
                </a:lnTo>
                <a:lnTo>
                  <a:pt x="0" y="0"/>
                </a:lnTo>
                <a:close/>
              </a:path>
            </a:pathLst>
          </a:custGeom>
          <a:blipFill>
            <a:blip r:embed="rId8"/>
            <a:stretch>
              <a:fillRect l="-62270" r="-21073"/>
            </a:stretch>
          </a:blipFill>
        </p:spPr>
      </p:sp>
      <p:sp>
        <p:nvSpPr>
          <p:cNvPr id="18" name="TextBox 18"/>
          <p:cNvSpPr txBox="1"/>
          <p:nvPr/>
        </p:nvSpPr>
        <p:spPr>
          <a:xfrm>
            <a:off x="654970" y="8447058"/>
            <a:ext cx="14102570" cy="747194"/>
          </a:xfrm>
          <a:prstGeom prst="rect">
            <a:avLst/>
          </a:prstGeom>
        </p:spPr>
        <p:txBody>
          <a:bodyPr lIns="0" tIns="0" rIns="0" bIns="0" rtlCol="0" anchor="t">
            <a:spAutoFit/>
          </a:bodyPr>
          <a:lstStyle/>
          <a:p>
            <a:pPr algn="l">
              <a:lnSpc>
                <a:spcPts val="5952"/>
              </a:lnSpc>
            </a:pPr>
            <a:r>
              <a:rPr lang="en-US" sz="4800" spc="139">
                <a:solidFill>
                  <a:srgbClr val="FBC270"/>
                </a:solidFill>
                <a:latin typeface="DM Serif Display"/>
                <a:ea typeface="DM Serif Display"/>
                <a:cs typeface="DM Serif Display"/>
                <a:sym typeface="DM Serif Display"/>
              </a:rPr>
              <a:t>INTRODUCTION</a:t>
            </a:r>
          </a:p>
        </p:txBody>
      </p:sp>
      <p:grpSp>
        <p:nvGrpSpPr>
          <p:cNvPr id="19" name="Group 19"/>
          <p:cNvGrpSpPr/>
          <p:nvPr/>
        </p:nvGrpSpPr>
        <p:grpSpPr>
          <a:xfrm>
            <a:off x="14603976" y="7713161"/>
            <a:ext cx="7063399" cy="4450119"/>
            <a:chOff x="0" y="0"/>
            <a:chExt cx="9417865" cy="5933492"/>
          </a:xfrm>
        </p:grpSpPr>
        <p:sp>
          <p:nvSpPr>
            <p:cNvPr id="20" name="Freeform 20"/>
            <p:cNvSpPr/>
            <p:nvPr/>
          </p:nvSpPr>
          <p:spPr>
            <a:xfrm>
              <a:off x="0" y="0"/>
              <a:ext cx="9417865" cy="5933492"/>
            </a:xfrm>
            <a:custGeom>
              <a:avLst/>
              <a:gdLst/>
              <a:ahLst/>
              <a:cxnLst/>
              <a:rect l="l" t="t" r="r" b="b"/>
              <a:pathLst>
                <a:path w="9417865" h="5933492">
                  <a:moveTo>
                    <a:pt x="0" y="0"/>
                  </a:moveTo>
                  <a:lnTo>
                    <a:pt x="9417865" y="0"/>
                  </a:lnTo>
                  <a:lnTo>
                    <a:pt x="9417865" y="5933492"/>
                  </a:lnTo>
                  <a:lnTo>
                    <a:pt x="0" y="5933492"/>
                  </a:lnTo>
                  <a:lnTo>
                    <a:pt x="0" y="0"/>
                  </a:lnTo>
                  <a:close/>
                </a:path>
              </a:pathLst>
            </a:custGeom>
            <a:blipFill>
              <a:blip r:embed="rId9"/>
              <a:stretch>
                <a:fillRect t="-6940"/>
              </a:stretch>
            </a:blipFill>
          </p:spPr>
        </p:sp>
        <p:sp>
          <p:nvSpPr>
            <p:cNvPr id="21" name="TextBox 21"/>
            <p:cNvSpPr txBox="1"/>
            <p:nvPr/>
          </p:nvSpPr>
          <p:spPr>
            <a:xfrm>
              <a:off x="1680585" y="1785374"/>
              <a:ext cx="6035040" cy="1952474"/>
            </a:xfrm>
            <a:prstGeom prst="rect">
              <a:avLst/>
            </a:prstGeom>
          </p:spPr>
          <p:txBody>
            <a:bodyPr lIns="0" tIns="0" rIns="0" bIns="0" rtlCol="0" anchor="t">
              <a:spAutoFit/>
            </a:bodyPr>
            <a:lstStyle/>
            <a:p>
              <a:pPr algn="ctr">
                <a:lnSpc>
                  <a:spcPts val="5835"/>
                </a:lnSpc>
              </a:pPr>
              <a:r>
                <a:rPr lang="en-US" sz="4706" b="1" i="1" spc="517">
                  <a:solidFill>
                    <a:srgbClr val="FAFAFA"/>
                  </a:solidFill>
                  <a:latin typeface="Playfair Display Bold Italics"/>
                  <a:ea typeface="Playfair Display Bold Italics"/>
                  <a:cs typeface="Playfair Display Bold Italics"/>
                  <a:sym typeface="Playfair Display Bold Italics"/>
                </a:rPr>
                <a:t>Results &amp;</a:t>
              </a:r>
            </a:p>
            <a:p>
              <a:pPr algn="ctr">
                <a:lnSpc>
                  <a:spcPts val="5835"/>
                </a:lnSpc>
              </a:pPr>
              <a:r>
                <a:rPr lang="en-US" sz="4706" b="1" i="1" spc="517">
                  <a:solidFill>
                    <a:srgbClr val="FAFAFA"/>
                  </a:solidFill>
                  <a:latin typeface="Playfair Display Bold Italics"/>
                  <a:ea typeface="Playfair Display Bold Italics"/>
                  <a:cs typeface="Playfair Display Bold Italics"/>
                  <a:sym typeface="Playfair Display Bold Italics"/>
                </a:rPr>
                <a:t>Discussion</a:t>
              </a:r>
            </a:p>
          </p:txBody>
        </p:sp>
      </p:grpSp>
      <p:grpSp>
        <p:nvGrpSpPr>
          <p:cNvPr id="22" name="Group 22"/>
          <p:cNvGrpSpPr/>
          <p:nvPr/>
        </p:nvGrpSpPr>
        <p:grpSpPr>
          <a:xfrm>
            <a:off x="10213214" y="18561009"/>
            <a:ext cx="4788484" cy="3878348"/>
            <a:chOff x="0" y="0"/>
            <a:chExt cx="6384645" cy="5171131"/>
          </a:xfrm>
        </p:grpSpPr>
        <p:pic>
          <p:nvPicPr>
            <p:cNvPr id="23" name="Picture 23"/>
            <p:cNvPicPr>
              <a:picLocks noChangeAspect="1"/>
            </p:cNvPicPr>
            <p:nvPr/>
          </p:nvPicPr>
          <p:blipFill>
            <a:blip r:embed="rId7"/>
            <a:srcRect l="8831" r="8831"/>
            <a:stretch>
              <a:fillRect/>
            </a:stretch>
          </p:blipFill>
          <p:spPr>
            <a:xfrm>
              <a:off x="0" y="0"/>
              <a:ext cx="6384645" cy="5171131"/>
            </a:xfrm>
            <a:prstGeom prst="rect">
              <a:avLst/>
            </a:prstGeom>
          </p:spPr>
        </p:pic>
      </p:grpSp>
      <p:grpSp>
        <p:nvGrpSpPr>
          <p:cNvPr id="24" name="Group 24"/>
          <p:cNvGrpSpPr/>
          <p:nvPr/>
        </p:nvGrpSpPr>
        <p:grpSpPr>
          <a:xfrm>
            <a:off x="548501" y="18557827"/>
            <a:ext cx="4788484" cy="3878348"/>
            <a:chOff x="0" y="0"/>
            <a:chExt cx="6384645" cy="5171131"/>
          </a:xfrm>
        </p:grpSpPr>
        <p:pic>
          <p:nvPicPr>
            <p:cNvPr id="25" name="Picture 25"/>
            <p:cNvPicPr>
              <a:picLocks noChangeAspect="1"/>
            </p:cNvPicPr>
            <p:nvPr/>
          </p:nvPicPr>
          <p:blipFill>
            <a:blip r:embed="rId7"/>
            <a:srcRect l="8831" r="8831"/>
            <a:stretch>
              <a:fillRect/>
            </a:stretch>
          </p:blipFill>
          <p:spPr>
            <a:xfrm>
              <a:off x="0" y="0"/>
              <a:ext cx="6384645" cy="5171131"/>
            </a:xfrm>
            <a:prstGeom prst="rect">
              <a:avLst/>
            </a:prstGeom>
          </p:spPr>
        </p:pic>
      </p:grpSp>
      <p:sp>
        <p:nvSpPr>
          <p:cNvPr id="26" name="Freeform 26"/>
          <p:cNvSpPr/>
          <p:nvPr/>
        </p:nvSpPr>
        <p:spPr>
          <a:xfrm>
            <a:off x="307033" y="687024"/>
            <a:ext cx="5029951" cy="1088175"/>
          </a:xfrm>
          <a:custGeom>
            <a:avLst/>
            <a:gdLst/>
            <a:ahLst/>
            <a:cxnLst/>
            <a:rect l="l" t="t" r="r" b="b"/>
            <a:pathLst>
              <a:path w="5029951" h="1088175">
                <a:moveTo>
                  <a:pt x="0" y="0"/>
                </a:moveTo>
                <a:lnTo>
                  <a:pt x="5029951" y="0"/>
                </a:lnTo>
                <a:lnTo>
                  <a:pt x="5029951" y="1088175"/>
                </a:lnTo>
                <a:lnTo>
                  <a:pt x="0" y="1088175"/>
                </a:lnTo>
                <a:lnTo>
                  <a:pt x="0" y="0"/>
                </a:lnTo>
                <a:close/>
              </a:path>
            </a:pathLst>
          </a:custGeom>
          <a:blipFill>
            <a:blip r:embed="rId10"/>
            <a:stretch>
              <a:fillRect l="-7359" t="-320957" r="-6384" b="-322176"/>
            </a:stretch>
          </a:blipFill>
        </p:spPr>
      </p:sp>
      <p:sp>
        <p:nvSpPr>
          <p:cNvPr id="27" name="TextBox 27"/>
          <p:cNvSpPr txBox="1"/>
          <p:nvPr/>
        </p:nvSpPr>
        <p:spPr>
          <a:xfrm>
            <a:off x="548501" y="12334730"/>
            <a:ext cx="14209040" cy="747194"/>
          </a:xfrm>
          <a:prstGeom prst="rect">
            <a:avLst/>
          </a:prstGeom>
        </p:spPr>
        <p:txBody>
          <a:bodyPr lIns="0" tIns="0" rIns="0" bIns="0" rtlCol="0" anchor="t">
            <a:spAutoFit/>
          </a:bodyPr>
          <a:lstStyle/>
          <a:p>
            <a:pPr algn="l">
              <a:lnSpc>
                <a:spcPts val="5952"/>
              </a:lnSpc>
            </a:pPr>
            <a:r>
              <a:rPr lang="en-US" sz="4800" spc="139" dirty="0">
                <a:solidFill>
                  <a:srgbClr val="FBC270"/>
                </a:solidFill>
                <a:latin typeface="DM Serif Display"/>
                <a:ea typeface="DM Serif Display"/>
                <a:cs typeface="DM Serif Display"/>
                <a:sym typeface="DM Serif Display"/>
              </a:rPr>
              <a:t>SCOPE OF WORK</a:t>
            </a:r>
          </a:p>
        </p:txBody>
      </p:sp>
      <p:sp>
        <p:nvSpPr>
          <p:cNvPr id="28" name="TextBox 28"/>
          <p:cNvSpPr txBox="1"/>
          <p:nvPr/>
        </p:nvSpPr>
        <p:spPr>
          <a:xfrm>
            <a:off x="394937" y="9301432"/>
            <a:ext cx="14102570" cy="2238305"/>
          </a:xfrm>
          <a:prstGeom prst="rect">
            <a:avLst/>
          </a:prstGeom>
        </p:spPr>
        <p:txBody>
          <a:bodyPr lIns="0" tIns="0" rIns="0" bIns="0" rtlCol="0" anchor="t">
            <a:spAutoFit/>
          </a:bodyPr>
          <a:lstStyle/>
          <a:p>
            <a:pPr marL="610689" lvl="1" indent="-305344" algn="l">
              <a:lnSpc>
                <a:spcPts val="3507"/>
              </a:lnSpc>
              <a:buFont typeface="Arial"/>
              <a:buChar char="•"/>
            </a:pPr>
            <a:r>
              <a:rPr lang="en-US" sz="2828" dirty="0">
                <a:solidFill>
                  <a:srgbClr val="FAFAFA"/>
                </a:solidFill>
                <a:latin typeface="DM Serif Display"/>
                <a:ea typeface="DM Serif Display"/>
                <a:cs typeface="DM Serif Display"/>
                <a:sym typeface="DM Serif Display"/>
              </a:rPr>
              <a:t>The page size of this poster template is A0 portrait (vertical) format. Do not change this page size, when printing. </a:t>
            </a:r>
          </a:p>
          <a:p>
            <a:pPr marL="610689" lvl="1" indent="-305344" algn="l">
              <a:lnSpc>
                <a:spcPts val="3507"/>
              </a:lnSpc>
              <a:buFont typeface="Arial"/>
              <a:buChar char="•"/>
            </a:pPr>
            <a:r>
              <a:rPr lang="en-US" sz="2828" dirty="0">
                <a:solidFill>
                  <a:srgbClr val="FAFAFA"/>
                </a:solidFill>
                <a:latin typeface="DM Serif Display"/>
                <a:ea typeface="DM Serif Display"/>
                <a:cs typeface="DM Serif Display"/>
                <a:sym typeface="DM Serif Display"/>
              </a:rPr>
              <a:t>You do not need to fill up the whole space allocated. Do not make your poster bigger than it is necessary just to fill that given size! </a:t>
            </a:r>
          </a:p>
          <a:p>
            <a:pPr marL="610689" lvl="1" indent="-305344" algn="l">
              <a:lnSpc>
                <a:spcPts val="3507"/>
              </a:lnSpc>
              <a:buFont typeface="Arial"/>
              <a:buChar char="•"/>
            </a:pPr>
            <a:r>
              <a:rPr lang="en-US" sz="2828" dirty="0">
                <a:solidFill>
                  <a:srgbClr val="FAFAFA"/>
                </a:solidFill>
                <a:latin typeface="DM Serif Display"/>
                <a:ea typeface="DM Serif Display"/>
                <a:cs typeface="DM Serif Display"/>
                <a:sym typeface="DM Serif Display"/>
              </a:rPr>
              <a:t>The main content must be confined to the dark blue background area.</a:t>
            </a:r>
          </a:p>
        </p:txBody>
      </p:sp>
      <p:sp>
        <p:nvSpPr>
          <p:cNvPr id="29" name="TextBox 29"/>
          <p:cNvSpPr txBox="1"/>
          <p:nvPr/>
        </p:nvSpPr>
        <p:spPr>
          <a:xfrm>
            <a:off x="394937" y="13428610"/>
            <a:ext cx="14209040" cy="1340623"/>
          </a:xfrm>
          <a:prstGeom prst="rect">
            <a:avLst/>
          </a:prstGeom>
        </p:spPr>
        <p:txBody>
          <a:bodyPr lIns="0" tIns="0" rIns="0" bIns="0" rtlCol="0" anchor="t">
            <a:spAutoFit/>
          </a:bodyPr>
          <a:lstStyle/>
          <a:p>
            <a:pPr marL="610689" lvl="1" indent="-305344" algn="l">
              <a:lnSpc>
                <a:spcPts val="3507"/>
              </a:lnSpc>
              <a:buFont typeface="Arial"/>
              <a:buChar char="•"/>
            </a:pPr>
            <a:r>
              <a:rPr lang="en-US" sz="2828" dirty="0">
                <a:solidFill>
                  <a:srgbClr val="FAFAFA"/>
                </a:solidFill>
                <a:latin typeface="DM Serif Display"/>
                <a:ea typeface="DM Serif Display"/>
                <a:cs typeface="DM Serif Display"/>
                <a:sym typeface="DM Serif Display"/>
              </a:rPr>
              <a:t>Provide a concise description of what the research aims to achieve.</a:t>
            </a:r>
          </a:p>
          <a:p>
            <a:pPr marL="610689" lvl="1" indent="-305344" algn="l">
              <a:lnSpc>
                <a:spcPts val="3507"/>
              </a:lnSpc>
              <a:buFont typeface="Arial"/>
              <a:buChar char="•"/>
            </a:pPr>
            <a:r>
              <a:rPr lang="en-US" sz="2828" dirty="0">
                <a:solidFill>
                  <a:srgbClr val="FAFAFA"/>
                </a:solidFill>
                <a:latin typeface="DM Serif Display"/>
                <a:ea typeface="DM Serif Display"/>
                <a:cs typeface="DM Serif Display"/>
                <a:sym typeface="DM Serif Display"/>
              </a:rPr>
              <a:t>Specify the key tasks, objectives, or methodologies involved.</a:t>
            </a:r>
          </a:p>
          <a:p>
            <a:pPr marL="610689" lvl="1" indent="-305344" algn="l">
              <a:lnSpc>
                <a:spcPts val="3507"/>
              </a:lnSpc>
              <a:buFont typeface="Arial"/>
              <a:buChar char="•"/>
            </a:pPr>
            <a:r>
              <a:rPr lang="en-US" sz="2828" dirty="0">
                <a:solidFill>
                  <a:srgbClr val="FAFAFA"/>
                </a:solidFill>
                <a:latin typeface="DM Serif Display"/>
                <a:ea typeface="DM Serif Display"/>
                <a:cs typeface="DM Serif Display"/>
                <a:sym typeface="DM Serif Display"/>
              </a:rPr>
              <a:t>Mention the specific constraints or limitations of the work.</a:t>
            </a:r>
          </a:p>
        </p:txBody>
      </p:sp>
      <p:sp>
        <p:nvSpPr>
          <p:cNvPr id="30" name="TextBox 30"/>
          <p:cNvSpPr txBox="1"/>
          <p:nvPr/>
        </p:nvSpPr>
        <p:spPr>
          <a:xfrm>
            <a:off x="1726439" y="3150888"/>
            <a:ext cx="18105120" cy="817732"/>
          </a:xfrm>
          <a:prstGeom prst="rect">
            <a:avLst/>
          </a:prstGeom>
        </p:spPr>
        <p:txBody>
          <a:bodyPr lIns="0" tIns="0" rIns="0" bIns="0" rtlCol="0" anchor="t">
            <a:spAutoFit/>
          </a:bodyPr>
          <a:lstStyle/>
          <a:p>
            <a:pPr algn="ctr">
              <a:lnSpc>
                <a:spcPts val="6083"/>
              </a:lnSpc>
              <a:spcBef>
                <a:spcPct val="0"/>
              </a:spcBef>
            </a:pPr>
            <a:r>
              <a:rPr lang="en-US" sz="4906" b="1" spc="49">
                <a:solidFill>
                  <a:srgbClr val="FFFFFF"/>
                </a:solidFill>
                <a:latin typeface="ITC Batak Bold"/>
                <a:ea typeface="ITC Batak Bold"/>
                <a:cs typeface="ITC Batak Bold"/>
                <a:sym typeface="ITC Batak Bold"/>
              </a:rPr>
              <a:t>Industry-Academia Networking Conclave 2025</a:t>
            </a:r>
          </a:p>
        </p:txBody>
      </p:sp>
      <p:sp>
        <p:nvSpPr>
          <p:cNvPr id="31" name="TextBox 31"/>
          <p:cNvSpPr txBox="1"/>
          <p:nvPr/>
        </p:nvSpPr>
        <p:spPr>
          <a:xfrm>
            <a:off x="15535712" y="11533663"/>
            <a:ext cx="5199926" cy="11232090"/>
          </a:xfrm>
          <a:prstGeom prst="rect">
            <a:avLst/>
          </a:prstGeom>
        </p:spPr>
        <p:txBody>
          <a:bodyPr lIns="0" tIns="0" rIns="0" bIns="0" rtlCol="0" anchor="t">
            <a:spAutoFit/>
          </a:bodyPr>
          <a:lstStyle/>
          <a:p>
            <a:pPr algn="just">
              <a:lnSpc>
                <a:spcPts val="3432"/>
              </a:lnSpc>
            </a:pPr>
            <a:r>
              <a:rPr lang="en-US" sz="2640" i="1" dirty="0">
                <a:solidFill>
                  <a:srgbClr val="0F3750"/>
                </a:solidFill>
                <a:latin typeface="DM Serif Display Italics"/>
                <a:ea typeface="DM Serif Display Italics"/>
                <a:cs typeface="DM Serif Display Italics"/>
                <a:sym typeface="DM Serif Display Italics"/>
              </a:rPr>
              <a:t>Importing / inserting files…</a:t>
            </a:r>
          </a:p>
          <a:p>
            <a:pPr algn="just">
              <a:lnSpc>
                <a:spcPts val="3432"/>
              </a:lnSpc>
            </a:pPr>
            <a:r>
              <a:rPr lang="en-US" sz="2640" i="1" dirty="0">
                <a:solidFill>
                  <a:srgbClr val="0F3750"/>
                </a:solidFill>
                <a:latin typeface="DM Serif Display Italics"/>
                <a:ea typeface="DM Serif Display Italics"/>
                <a:cs typeface="DM Serif Display Italics"/>
                <a:sym typeface="DM Serif Display Italics"/>
              </a:rPr>
              <a:t>Images such as photographs, graphs, diagrams, logos, etc., can be added to the poster. To insert scanned images into your poster, go through the menus as follows: Insert / Picture / From File… then find the file on your computer, select it, and press OK.</a:t>
            </a:r>
          </a:p>
          <a:p>
            <a:pPr algn="just">
              <a:lnSpc>
                <a:spcPts val="3432"/>
              </a:lnSpc>
            </a:pPr>
            <a:r>
              <a:rPr lang="en-US" sz="2640" i="1" dirty="0">
                <a:solidFill>
                  <a:srgbClr val="0F3750"/>
                </a:solidFill>
                <a:latin typeface="DM Serif Display Italics"/>
                <a:ea typeface="DM Serif Display Italics"/>
                <a:cs typeface="DM Serif Display Italics"/>
                <a:sym typeface="DM Serif Display Italics"/>
              </a:rPr>
              <a:t>The best type of image files to insert are JPEG or TIFF, PNG is the preferred format. Be aware of the image size you are importing. Check the dpi, it should be above 200</a:t>
            </a:r>
          </a:p>
          <a:p>
            <a:pPr algn="just">
              <a:lnSpc>
                <a:spcPts val="3432"/>
              </a:lnSpc>
            </a:pPr>
            <a:r>
              <a:rPr lang="en-US" sz="2640" i="1" dirty="0">
                <a:solidFill>
                  <a:srgbClr val="0F3750"/>
                </a:solidFill>
                <a:latin typeface="DM Serif Display Italics"/>
                <a:ea typeface="DM Serif Display Italics"/>
                <a:cs typeface="DM Serif Display Italics"/>
                <a:sym typeface="DM Serif Display Italics"/>
              </a:rPr>
              <a:t>Do not use images from the website they will print very poorly.</a:t>
            </a:r>
          </a:p>
          <a:p>
            <a:pPr algn="just">
              <a:lnSpc>
                <a:spcPts val="3432"/>
              </a:lnSpc>
            </a:pPr>
            <a:r>
              <a:rPr lang="en-US" sz="2640" i="1" dirty="0">
                <a:solidFill>
                  <a:srgbClr val="0F3750"/>
                </a:solidFill>
                <a:latin typeface="DM Serif Display Italics"/>
                <a:ea typeface="DM Serif Display Italics"/>
                <a:cs typeface="DM Serif Display Italics"/>
                <a:sym typeface="DM Serif Display Italics"/>
              </a:rPr>
              <a:t>Notes about graphs…For simple graphs use MS Excel, or do the graph directly in PowerPoint.</a:t>
            </a:r>
          </a:p>
          <a:p>
            <a:pPr algn="just">
              <a:lnSpc>
                <a:spcPts val="3432"/>
              </a:lnSpc>
            </a:pPr>
            <a:r>
              <a:rPr lang="en-US" sz="2640" i="1" dirty="0">
                <a:solidFill>
                  <a:srgbClr val="0F3750"/>
                </a:solidFill>
                <a:latin typeface="DM Serif Display Italics"/>
                <a:ea typeface="DM Serif Display Italics"/>
                <a:cs typeface="DM Serif Display Italics"/>
                <a:sym typeface="DM Serif Display Italics"/>
              </a:rPr>
              <a:t>Graphs done in a scientific graphing programs (e.g.. Sigma Plot, Prism, SPSS, </a:t>
            </a:r>
            <a:r>
              <a:rPr lang="en-US" sz="2640" i="1" dirty="0" err="1">
                <a:solidFill>
                  <a:srgbClr val="0F3750"/>
                </a:solidFill>
                <a:latin typeface="DM Serif Display Italics"/>
                <a:ea typeface="DM Serif Display Italics"/>
                <a:cs typeface="DM Serif Display Italics"/>
                <a:sym typeface="DM Serif Display Italics"/>
              </a:rPr>
              <a:t>Statistica</a:t>
            </a:r>
            <a:r>
              <a:rPr lang="en-US" sz="2640" i="1" dirty="0">
                <a:solidFill>
                  <a:srgbClr val="0F3750"/>
                </a:solidFill>
                <a:latin typeface="DM Serif Display Italics"/>
                <a:ea typeface="DM Serif Display Italics"/>
                <a:cs typeface="DM Serif Display Italics"/>
                <a:sym typeface="DM Serif Display Italics"/>
              </a:rPr>
              <a:t>, </a:t>
            </a:r>
            <a:r>
              <a:rPr lang="en-US" sz="2640" i="1" dirty="0" err="1">
                <a:solidFill>
                  <a:srgbClr val="0F3750"/>
                </a:solidFill>
                <a:latin typeface="DM Serif Display Italics"/>
                <a:ea typeface="DM Serif Display Italics"/>
                <a:cs typeface="DM Serif Display Italics"/>
                <a:sym typeface="DM Serif Display Italics"/>
              </a:rPr>
              <a:t>Matlab</a:t>
            </a:r>
            <a:r>
              <a:rPr lang="en-US" sz="2640" i="1" dirty="0">
                <a:solidFill>
                  <a:srgbClr val="0F3750"/>
                </a:solidFill>
                <a:latin typeface="DM Serif Display Italics"/>
                <a:ea typeface="DM Serif Display Italics"/>
                <a:cs typeface="DM Serif Display Italics"/>
                <a:sym typeface="DM Serif Display Italics"/>
              </a:rPr>
              <a:t>) should be saved as JPEG or TIFF and then imported.</a:t>
            </a:r>
          </a:p>
          <a:p>
            <a:pPr algn="just">
              <a:lnSpc>
                <a:spcPts val="3432"/>
              </a:lnSpc>
            </a:pPr>
            <a:endParaRPr lang="en-US" sz="2640" i="1" dirty="0">
              <a:solidFill>
                <a:srgbClr val="0F3750"/>
              </a:solidFill>
              <a:latin typeface="DM Serif Display Italics"/>
              <a:ea typeface="DM Serif Display Italics"/>
              <a:cs typeface="DM Serif Display Italics"/>
              <a:sym typeface="DM Serif Display Italics"/>
            </a:endParaRPr>
          </a:p>
        </p:txBody>
      </p:sp>
      <p:sp>
        <p:nvSpPr>
          <p:cNvPr id="32" name="TextBox 32"/>
          <p:cNvSpPr txBox="1"/>
          <p:nvPr/>
        </p:nvSpPr>
        <p:spPr>
          <a:xfrm>
            <a:off x="1726439" y="2384230"/>
            <a:ext cx="18105120" cy="823808"/>
          </a:xfrm>
          <a:prstGeom prst="rect">
            <a:avLst/>
          </a:prstGeom>
        </p:spPr>
        <p:txBody>
          <a:bodyPr lIns="0" tIns="0" rIns="0" bIns="0" rtlCol="0" anchor="t">
            <a:spAutoFit/>
          </a:bodyPr>
          <a:lstStyle/>
          <a:p>
            <a:pPr algn="ctr">
              <a:lnSpc>
                <a:spcPts val="5835"/>
              </a:lnSpc>
              <a:spcBef>
                <a:spcPct val="0"/>
              </a:spcBef>
            </a:pPr>
            <a:r>
              <a:rPr lang="en-US" sz="4706" b="1" spc="23">
                <a:solidFill>
                  <a:srgbClr val="FFFFFF"/>
                </a:solidFill>
                <a:latin typeface="ITC Bauhaus Bold"/>
                <a:ea typeface="ITC Bauhaus Bold"/>
                <a:cs typeface="ITC Bauhaus Bold"/>
                <a:sym typeface="ITC Bauhaus Bold"/>
              </a:rPr>
              <a:t>School of Mechanical Engineering </a:t>
            </a:r>
          </a:p>
        </p:txBody>
      </p:sp>
      <p:sp>
        <p:nvSpPr>
          <p:cNvPr id="33" name="TextBox 33"/>
          <p:cNvSpPr txBox="1"/>
          <p:nvPr/>
        </p:nvSpPr>
        <p:spPr>
          <a:xfrm>
            <a:off x="8551501" y="3995456"/>
            <a:ext cx="4280997" cy="654933"/>
          </a:xfrm>
          <a:prstGeom prst="rect">
            <a:avLst/>
          </a:prstGeom>
        </p:spPr>
        <p:txBody>
          <a:bodyPr lIns="0" tIns="0" rIns="0" bIns="0" rtlCol="0" anchor="t">
            <a:spAutoFit/>
          </a:bodyPr>
          <a:lstStyle/>
          <a:p>
            <a:pPr algn="ctr">
              <a:lnSpc>
                <a:spcPts val="5215"/>
              </a:lnSpc>
              <a:spcBef>
                <a:spcPct val="0"/>
              </a:spcBef>
            </a:pPr>
            <a:r>
              <a:rPr lang="en-US" sz="4206">
                <a:solidFill>
                  <a:srgbClr val="FFFFFF"/>
                </a:solidFill>
                <a:latin typeface="DM Serif Display"/>
                <a:ea typeface="DM Serif Display"/>
                <a:cs typeface="DM Serif Display"/>
                <a:sym typeface="DM Serif Display"/>
              </a:rPr>
              <a:t>March 07-09, 2025</a:t>
            </a:r>
          </a:p>
        </p:txBody>
      </p:sp>
      <p:sp>
        <p:nvSpPr>
          <p:cNvPr id="34" name="TextBox 34"/>
          <p:cNvSpPr txBox="1"/>
          <p:nvPr/>
        </p:nvSpPr>
        <p:spPr>
          <a:xfrm>
            <a:off x="654970" y="5074890"/>
            <a:ext cx="20074060" cy="3401257"/>
          </a:xfrm>
          <a:prstGeom prst="rect">
            <a:avLst/>
          </a:prstGeom>
        </p:spPr>
        <p:txBody>
          <a:bodyPr lIns="0" tIns="0" rIns="0" bIns="0" rtlCol="0" anchor="t">
            <a:spAutoFit/>
          </a:bodyPr>
          <a:lstStyle/>
          <a:p>
            <a:pPr algn="ctr">
              <a:lnSpc>
                <a:spcPts val="4835"/>
              </a:lnSpc>
            </a:pPr>
            <a:r>
              <a:rPr lang="en-US" sz="3899" spc="428" dirty="0">
                <a:solidFill>
                  <a:srgbClr val="FAFAFA"/>
                </a:solidFill>
                <a:latin typeface="DM Serif Display"/>
                <a:ea typeface="DM Serif Display"/>
                <a:cs typeface="DM Serif Display"/>
                <a:sym typeface="DM Serif Display"/>
              </a:rPr>
              <a:t>Design and Analysis of IOT-Based Solar Dryer for Sustainable Farming -</a:t>
            </a:r>
          </a:p>
          <a:p>
            <a:pPr algn="ctr">
              <a:lnSpc>
                <a:spcPts val="3720"/>
              </a:lnSpc>
            </a:pPr>
            <a:endParaRPr lang="en-US" sz="3899" spc="428" dirty="0">
              <a:solidFill>
                <a:srgbClr val="FAFAFA"/>
              </a:solidFill>
              <a:latin typeface="DM Serif Display"/>
              <a:ea typeface="DM Serif Display"/>
              <a:cs typeface="DM Serif Display"/>
              <a:sym typeface="DM Serif Display"/>
            </a:endParaRPr>
          </a:p>
          <a:p>
            <a:pPr algn="ctr">
              <a:lnSpc>
                <a:spcPts val="3720"/>
              </a:lnSpc>
            </a:pPr>
            <a:r>
              <a:rPr lang="en-US" sz="3000" spc="330" dirty="0">
                <a:solidFill>
                  <a:srgbClr val="FAFAFA"/>
                </a:solidFill>
                <a:latin typeface="DM Serif Display"/>
                <a:ea typeface="DM Serif Display"/>
                <a:cs typeface="DM Serif Display"/>
                <a:sym typeface="DM Serif Display"/>
              </a:rPr>
              <a:t>Selvaraj Balachandran1, Jose Swaminathan2*</a:t>
            </a:r>
          </a:p>
          <a:p>
            <a:pPr algn="ctr">
              <a:lnSpc>
                <a:spcPts val="3720"/>
              </a:lnSpc>
            </a:pPr>
            <a:r>
              <a:rPr lang="en-US" sz="3000" spc="330" dirty="0">
                <a:solidFill>
                  <a:srgbClr val="FAFAFA"/>
                </a:solidFill>
                <a:latin typeface="DM Serif Display"/>
                <a:ea typeface="DM Serif Display"/>
                <a:cs typeface="DM Serif Display"/>
                <a:sym typeface="DM Serif Display"/>
              </a:rPr>
              <a:t>1 School of Mechanical Engineering, Vellore </a:t>
            </a:r>
            <a:r>
              <a:rPr lang="en-US" sz="3000" spc="330" dirty="0" err="1">
                <a:solidFill>
                  <a:srgbClr val="FAFAFA"/>
                </a:solidFill>
                <a:latin typeface="DM Serif Display"/>
                <a:ea typeface="DM Serif Display"/>
                <a:cs typeface="DM Serif Display"/>
                <a:sym typeface="DM Serif Display"/>
              </a:rPr>
              <a:t>Instuite</a:t>
            </a:r>
            <a:r>
              <a:rPr lang="en-US" sz="3000" spc="330" dirty="0">
                <a:solidFill>
                  <a:srgbClr val="FAFAFA"/>
                </a:solidFill>
                <a:latin typeface="DM Serif Display"/>
                <a:ea typeface="DM Serif Display"/>
                <a:cs typeface="DM Serif Display"/>
                <a:sym typeface="DM Serif Display"/>
              </a:rPr>
              <a:t> of Technology, Vellore</a:t>
            </a:r>
          </a:p>
          <a:p>
            <a:pPr algn="ctr">
              <a:lnSpc>
                <a:spcPts val="3720"/>
              </a:lnSpc>
            </a:pPr>
            <a:r>
              <a:rPr lang="en-US" sz="3000" spc="330" dirty="0">
                <a:solidFill>
                  <a:srgbClr val="FAFAFA"/>
                </a:solidFill>
                <a:latin typeface="DM Serif Display"/>
                <a:ea typeface="DM Serif Display"/>
                <a:cs typeface="DM Serif Display"/>
                <a:sym typeface="DM Serif Display"/>
              </a:rPr>
              <a:t>2 Department , Institution</a:t>
            </a:r>
          </a:p>
          <a:p>
            <a:pPr algn="ctr">
              <a:lnSpc>
                <a:spcPts val="3720"/>
              </a:lnSpc>
            </a:pPr>
            <a:r>
              <a:rPr lang="en-US" sz="3000" spc="330" dirty="0">
                <a:solidFill>
                  <a:srgbClr val="FAFAFA"/>
                </a:solidFill>
                <a:latin typeface="DM Serif Display"/>
                <a:ea typeface="DM Serif Display"/>
                <a:cs typeface="DM Serif Display"/>
                <a:sym typeface="DM Serif Display"/>
              </a:rPr>
              <a:t>*Corresponding author email</a:t>
            </a:r>
          </a:p>
          <a:p>
            <a:pPr algn="ctr">
              <a:lnSpc>
                <a:spcPts val="3720"/>
              </a:lnSpc>
              <a:spcBef>
                <a:spcPct val="0"/>
              </a:spcBef>
            </a:pPr>
            <a:endParaRPr lang="en-US" sz="3000" spc="330" dirty="0">
              <a:solidFill>
                <a:srgbClr val="FAFAFA"/>
              </a:solidFill>
              <a:latin typeface="DM Serif Display"/>
              <a:ea typeface="DM Serif Display"/>
              <a:cs typeface="DM Serif Display"/>
              <a:sym typeface="DM Serif Display"/>
            </a:endParaRPr>
          </a:p>
        </p:txBody>
      </p:sp>
      <p:sp>
        <p:nvSpPr>
          <p:cNvPr id="35" name="TextBox 35"/>
          <p:cNvSpPr txBox="1"/>
          <p:nvPr/>
        </p:nvSpPr>
        <p:spPr>
          <a:xfrm>
            <a:off x="654970" y="15786053"/>
            <a:ext cx="5408151" cy="747196"/>
          </a:xfrm>
          <a:prstGeom prst="rect">
            <a:avLst/>
          </a:prstGeom>
        </p:spPr>
        <p:txBody>
          <a:bodyPr lIns="0" tIns="0" rIns="0" bIns="0" rtlCol="0" anchor="t">
            <a:spAutoFit/>
          </a:bodyPr>
          <a:lstStyle/>
          <a:p>
            <a:pPr algn="l">
              <a:lnSpc>
                <a:spcPts val="5952"/>
              </a:lnSpc>
              <a:spcBef>
                <a:spcPct val="0"/>
              </a:spcBef>
            </a:pPr>
            <a:r>
              <a:rPr lang="en-US" sz="4800" spc="48" dirty="0">
                <a:solidFill>
                  <a:srgbClr val="FFBD59"/>
                </a:solidFill>
                <a:latin typeface="DM Serif Display"/>
                <a:ea typeface="DM Serif Display"/>
                <a:cs typeface="DM Serif Display"/>
                <a:sym typeface="DM Serif Display"/>
              </a:rPr>
              <a:t>METHODOLOGY</a:t>
            </a:r>
          </a:p>
        </p:txBody>
      </p:sp>
      <p:sp>
        <p:nvSpPr>
          <p:cNvPr id="36" name="TextBox 36"/>
          <p:cNvSpPr txBox="1"/>
          <p:nvPr/>
        </p:nvSpPr>
        <p:spPr>
          <a:xfrm>
            <a:off x="654970" y="16629205"/>
            <a:ext cx="14102570" cy="1738122"/>
          </a:xfrm>
          <a:prstGeom prst="rect">
            <a:avLst/>
          </a:prstGeom>
        </p:spPr>
        <p:txBody>
          <a:bodyPr lIns="0" tIns="0" rIns="0" bIns="0" rtlCol="0" anchor="t">
            <a:spAutoFit/>
          </a:bodyPr>
          <a:lstStyle/>
          <a:p>
            <a:pPr algn="just">
              <a:lnSpc>
                <a:spcPts val="3479"/>
              </a:lnSpc>
              <a:spcBef>
                <a:spcPct val="0"/>
              </a:spcBef>
            </a:pPr>
            <a:r>
              <a:rPr lang="en-US" sz="2806" spc="28" dirty="0">
                <a:solidFill>
                  <a:srgbClr val="FFFFFF"/>
                </a:solidFill>
                <a:latin typeface="DM Serif Display"/>
                <a:ea typeface="DM Serif Display"/>
                <a:cs typeface="DM Serif Display"/>
                <a:sym typeface="DM Serif Display"/>
              </a:rPr>
              <a:t>Captions to be set in DM Serif Display / Cambria, Justified &amp; Aligned if it refers to a figure on its left. Caption starts right at the top edge of the picture (graph or photo). Try using photographs or </a:t>
            </a:r>
            <a:r>
              <a:rPr lang="en-US" sz="2806" spc="28" dirty="0" err="1">
                <a:solidFill>
                  <a:srgbClr val="FFFFFF"/>
                </a:solidFill>
                <a:latin typeface="DM Serif Display"/>
                <a:ea typeface="DM Serif Display"/>
                <a:cs typeface="DM Serif Display"/>
                <a:sym typeface="DM Serif Display"/>
              </a:rPr>
              <a:t>coloured</a:t>
            </a:r>
            <a:r>
              <a:rPr lang="en-US" sz="2806" spc="28" dirty="0">
                <a:solidFill>
                  <a:srgbClr val="FFFFFF"/>
                </a:solidFill>
                <a:latin typeface="DM Serif Display"/>
                <a:ea typeface="DM Serif Display"/>
                <a:cs typeface="DM Serif Display"/>
                <a:sym typeface="DM Serif Display"/>
              </a:rPr>
              <a:t> graphs. Avoid long numerical tables. Spell check and get someone else to proof-read </a:t>
            </a:r>
          </a:p>
        </p:txBody>
      </p:sp>
      <p:sp>
        <p:nvSpPr>
          <p:cNvPr id="37" name="TextBox 37"/>
          <p:cNvSpPr txBox="1"/>
          <p:nvPr/>
        </p:nvSpPr>
        <p:spPr>
          <a:xfrm>
            <a:off x="654970" y="22811021"/>
            <a:ext cx="5117623" cy="747196"/>
          </a:xfrm>
          <a:prstGeom prst="rect">
            <a:avLst/>
          </a:prstGeom>
        </p:spPr>
        <p:txBody>
          <a:bodyPr lIns="0" tIns="0" rIns="0" bIns="0" rtlCol="0" anchor="t">
            <a:spAutoFit/>
          </a:bodyPr>
          <a:lstStyle/>
          <a:p>
            <a:pPr algn="l">
              <a:lnSpc>
                <a:spcPts val="5952"/>
              </a:lnSpc>
            </a:pPr>
            <a:r>
              <a:rPr lang="en-US" sz="4800" spc="48">
                <a:solidFill>
                  <a:srgbClr val="FFBD59"/>
                </a:solidFill>
                <a:latin typeface="DM Serif Display"/>
                <a:ea typeface="DM Serif Display"/>
                <a:cs typeface="DM Serif Display"/>
                <a:sym typeface="DM Serif Display"/>
              </a:rPr>
              <a:t>CONCLUSIONS</a:t>
            </a:r>
          </a:p>
        </p:txBody>
      </p:sp>
      <p:sp>
        <p:nvSpPr>
          <p:cNvPr id="38" name="TextBox 38"/>
          <p:cNvSpPr txBox="1"/>
          <p:nvPr/>
        </p:nvSpPr>
        <p:spPr>
          <a:xfrm>
            <a:off x="440774" y="23653468"/>
            <a:ext cx="14316766" cy="2176152"/>
          </a:xfrm>
          <a:prstGeom prst="rect">
            <a:avLst/>
          </a:prstGeom>
        </p:spPr>
        <p:txBody>
          <a:bodyPr lIns="0" tIns="0" rIns="0" bIns="0" rtlCol="0" anchor="t">
            <a:spAutoFit/>
          </a:bodyPr>
          <a:lstStyle/>
          <a:p>
            <a:pPr marL="608645" lvl="1" indent="-304323" algn="just">
              <a:lnSpc>
                <a:spcPts val="3495"/>
              </a:lnSpc>
              <a:buFont typeface="Arial"/>
              <a:buChar char="•"/>
            </a:pPr>
            <a:r>
              <a:rPr lang="en-US" sz="2819" spc="28" dirty="0">
                <a:solidFill>
                  <a:srgbClr val="FAFAFA"/>
                </a:solidFill>
                <a:latin typeface="DM Serif Display"/>
                <a:ea typeface="DM Serif Display"/>
                <a:cs typeface="DM Serif Display"/>
                <a:sym typeface="DM Serif Display"/>
              </a:rPr>
              <a:t>Brief summary of what you discovered based on results</a:t>
            </a:r>
          </a:p>
          <a:p>
            <a:pPr marL="608645" lvl="1" indent="-304323" algn="just">
              <a:lnSpc>
                <a:spcPts val="3495"/>
              </a:lnSpc>
              <a:buFont typeface="Arial"/>
              <a:buChar char="•"/>
            </a:pPr>
            <a:r>
              <a:rPr lang="en-US" sz="2819" spc="28" dirty="0">
                <a:solidFill>
                  <a:srgbClr val="FAFAFA"/>
                </a:solidFill>
                <a:latin typeface="DM Serif Display"/>
                <a:ea typeface="DM Serif Display"/>
                <a:cs typeface="DM Serif Display"/>
                <a:sym typeface="DM Serif Display"/>
              </a:rPr>
              <a:t>Indicate and explain whether or not the data supports your hypothesis</a:t>
            </a:r>
          </a:p>
          <a:p>
            <a:pPr marL="608645" lvl="1" indent="-304323" algn="just">
              <a:lnSpc>
                <a:spcPts val="3495"/>
              </a:lnSpc>
              <a:buFont typeface="Arial"/>
              <a:buChar char="•"/>
            </a:pPr>
            <a:r>
              <a:rPr lang="en-US" sz="2819" spc="28" dirty="0">
                <a:solidFill>
                  <a:srgbClr val="FAFAFA"/>
                </a:solidFill>
                <a:latin typeface="DM Serif Display"/>
                <a:ea typeface="DM Serif Display"/>
                <a:cs typeface="DM Serif Display"/>
                <a:sym typeface="DM Serif Display"/>
              </a:rPr>
              <a:t>Give directions for future work in this area.</a:t>
            </a:r>
          </a:p>
          <a:p>
            <a:pPr marL="608645" lvl="1" indent="-304323" algn="just">
              <a:lnSpc>
                <a:spcPts val="3495"/>
              </a:lnSpc>
              <a:buFont typeface="Arial"/>
              <a:buChar char="•"/>
            </a:pPr>
            <a:r>
              <a:rPr lang="en-US" sz="2819" spc="28" dirty="0">
                <a:solidFill>
                  <a:srgbClr val="FAFAFA"/>
                </a:solidFill>
                <a:latin typeface="DM Serif Display"/>
                <a:ea typeface="DM Serif Display"/>
                <a:cs typeface="DM Serif Display"/>
                <a:sym typeface="DM Serif Display"/>
              </a:rPr>
              <a:t>Each of the areas can be expanded as per requirement. Please use only a two columns to make it visually appealing.</a:t>
            </a:r>
          </a:p>
        </p:txBody>
      </p:sp>
      <p:sp>
        <p:nvSpPr>
          <p:cNvPr id="39" name="TextBox 39"/>
          <p:cNvSpPr txBox="1"/>
          <p:nvPr/>
        </p:nvSpPr>
        <p:spPr>
          <a:xfrm>
            <a:off x="227664" y="29047284"/>
            <a:ext cx="8020986" cy="890693"/>
          </a:xfrm>
          <a:prstGeom prst="rect">
            <a:avLst/>
          </a:prstGeom>
        </p:spPr>
        <p:txBody>
          <a:bodyPr wrap="square" lIns="0" tIns="0" rIns="0" bIns="0" rtlCol="0" anchor="t">
            <a:spAutoFit/>
          </a:bodyPr>
          <a:lstStyle/>
          <a:p>
            <a:pPr algn="l">
              <a:lnSpc>
                <a:spcPts val="3471"/>
              </a:lnSpc>
              <a:spcBef>
                <a:spcPct val="0"/>
              </a:spcBef>
            </a:pPr>
            <a:r>
              <a:rPr lang="en-US" sz="2799" spc="307" dirty="0">
                <a:solidFill>
                  <a:srgbClr val="000000"/>
                </a:solidFill>
                <a:latin typeface="DM Serif Display"/>
                <a:ea typeface="DM Serif Display"/>
                <a:cs typeface="DM Serif Display"/>
                <a:sym typeface="DM Serif Display"/>
              </a:rPr>
              <a:t>Contact Details</a:t>
            </a:r>
          </a:p>
          <a:p>
            <a:pPr algn="l">
              <a:lnSpc>
                <a:spcPts val="3471"/>
              </a:lnSpc>
              <a:spcBef>
                <a:spcPct val="0"/>
              </a:spcBef>
            </a:pPr>
            <a:r>
              <a:rPr lang="en-US" sz="2799" spc="307" dirty="0">
                <a:solidFill>
                  <a:srgbClr val="000000"/>
                </a:solidFill>
                <a:latin typeface="DM Serif Display"/>
                <a:ea typeface="DM Serif Display"/>
                <a:cs typeface="DM Serif Display"/>
                <a:sym typeface="DM Serif Display"/>
              </a:rPr>
              <a:t>Student(s)_email_id@vitstudent.ac.in</a:t>
            </a:r>
          </a:p>
        </p:txBody>
      </p:sp>
      <p:sp>
        <p:nvSpPr>
          <p:cNvPr id="40" name="TextBox 40"/>
          <p:cNvSpPr txBox="1"/>
          <p:nvPr/>
        </p:nvSpPr>
        <p:spPr>
          <a:xfrm>
            <a:off x="548501" y="26240723"/>
            <a:ext cx="11404344" cy="747196"/>
          </a:xfrm>
          <a:prstGeom prst="rect">
            <a:avLst/>
          </a:prstGeom>
        </p:spPr>
        <p:txBody>
          <a:bodyPr lIns="0" tIns="0" rIns="0" bIns="0" rtlCol="0" anchor="t">
            <a:spAutoFit/>
          </a:bodyPr>
          <a:lstStyle/>
          <a:p>
            <a:pPr algn="l">
              <a:lnSpc>
                <a:spcPts val="5952"/>
              </a:lnSpc>
            </a:pPr>
            <a:r>
              <a:rPr lang="en-US" sz="4800" spc="48" dirty="0">
                <a:solidFill>
                  <a:srgbClr val="FFBD59"/>
                </a:solidFill>
                <a:latin typeface="DM Serif Display"/>
                <a:ea typeface="DM Serif Display"/>
                <a:cs typeface="DM Serif Display"/>
                <a:sym typeface="DM Serif Display"/>
              </a:rPr>
              <a:t>ACKNOWLEDGMENTS/ REFERENCES</a:t>
            </a:r>
          </a:p>
        </p:txBody>
      </p:sp>
      <p:sp>
        <p:nvSpPr>
          <p:cNvPr id="41" name="TextBox 41"/>
          <p:cNvSpPr txBox="1"/>
          <p:nvPr/>
        </p:nvSpPr>
        <p:spPr>
          <a:xfrm>
            <a:off x="440774" y="27178419"/>
            <a:ext cx="14420299" cy="1340303"/>
          </a:xfrm>
          <a:prstGeom prst="rect">
            <a:avLst/>
          </a:prstGeom>
        </p:spPr>
        <p:txBody>
          <a:bodyPr lIns="0" tIns="0" rIns="0" bIns="0" rtlCol="0" anchor="t">
            <a:spAutoFit/>
          </a:bodyPr>
          <a:lstStyle/>
          <a:p>
            <a:pPr marL="608645" lvl="1" indent="-304323" algn="just">
              <a:lnSpc>
                <a:spcPts val="3495"/>
              </a:lnSpc>
              <a:buFont typeface="Arial"/>
              <a:buChar char="•"/>
            </a:pPr>
            <a:r>
              <a:rPr lang="en-US" sz="2819" spc="28" dirty="0">
                <a:solidFill>
                  <a:srgbClr val="FAFAFA"/>
                </a:solidFill>
                <a:latin typeface="DM Serif Display"/>
                <a:sym typeface="DM Serif Display"/>
              </a:rPr>
              <a:t>Acknowledge funding sources, collaborators, or institutions that supported the work.</a:t>
            </a:r>
          </a:p>
          <a:p>
            <a:pPr marL="608645" lvl="1" indent="-304323" algn="just">
              <a:lnSpc>
                <a:spcPts val="3495"/>
              </a:lnSpc>
              <a:buFont typeface="Arial"/>
              <a:buChar char="•"/>
            </a:pPr>
            <a:r>
              <a:rPr lang="en-US" sz="2819" spc="28" dirty="0">
                <a:solidFill>
                  <a:srgbClr val="FAFAFA"/>
                </a:solidFill>
                <a:latin typeface="DM Serif Display"/>
                <a:sym typeface="DM Serif Display"/>
              </a:rPr>
              <a:t>If no acknowledgments apply, include 2–3 key references relevant to the study.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480</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Playfair Display Bold Italics</vt:lpstr>
      <vt:lpstr>ITC Batak Bold</vt:lpstr>
      <vt:lpstr>DM Serif Display</vt:lpstr>
      <vt:lpstr>ITC Bauhaus Bold</vt:lpstr>
      <vt:lpstr>DM Serif Display Italics</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of Mechanical Engineering</dc:title>
  <dc:creator>Bibin John</dc:creator>
  <cp:lastModifiedBy>Bibin John</cp:lastModifiedBy>
  <cp:revision>3</cp:revision>
  <dcterms:created xsi:type="dcterms:W3CDTF">2006-08-16T00:00:00Z</dcterms:created>
  <dcterms:modified xsi:type="dcterms:W3CDTF">2025-02-10T08:30:11Z</dcterms:modified>
  <dc:identifier>DAGehIvMQWE</dc:identifier>
</cp:coreProperties>
</file>