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4" r:id="rId1"/>
  </p:sldMasterIdLst>
  <p:notesMasterIdLst>
    <p:notesMasterId r:id="rId11"/>
  </p:notesMasterIdLst>
  <p:sldIdLst>
    <p:sldId id="321" r:id="rId2"/>
    <p:sldId id="318" r:id="rId3"/>
    <p:sldId id="322" r:id="rId4"/>
    <p:sldId id="323" r:id="rId5"/>
    <p:sldId id="324" r:id="rId6"/>
    <p:sldId id="325" r:id="rId7"/>
    <p:sldId id="326" r:id="rId8"/>
    <p:sldId id="327" r:id="rId9"/>
    <p:sldId id="32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006600"/>
    <a:srgbClr val="8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4" d="100"/>
          <a:sy n="64" d="100"/>
        </p:scale>
        <p:origin x="-876" y="-10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CC9ADA-39B5-4166-BF8F-E4501D497920}" type="datetimeFigureOut">
              <a:rPr lang="en-US" smtClean="0"/>
              <a:pPr/>
              <a:t>9/16/2025</a:t>
            </a:fld>
            <a:endParaRPr lang="en-IN"/>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0C6277-4A8E-43E6-B48A-7C827705FFC5}" type="slidenum">
              <a:rPr lang="en-IN" smtClean="0"/>
              <a:pPr/>
              <a:t>‹#›</a:t>
            </a:fld>
            <a:endParaRPr lang="en-IN"/>
          </a:p>
        </p:txBody>
      </p:sp>
    </p:spTree>
    <p:extLst>
      <p:ext uri="{BB962C8B-B14F-4D97-AF65-F5344CB8AC3E}">
        <p14:creationId xmlns:p14="http://schemas.microsoft.com/office/powerpoint/2010/main" xmlns="" val="617630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r>
              <a:rPr lang="en-US"/>
              <a:t>11-11-2024</a:t>
            </a:r>
            <a:endParaRPr lang="en-IN"/>
          </a:p>
        </p:txBody>
      </p:sp>
      <p:sp>
        <p:nvSpPr>
          <p:cNvPr id="5" name="Footer Placeholder 4"/>
          <p:cNvSpPr>
            <a:spLocks noGrp="1"/>
          </p:cNvSpPr>
          <p:nvPr>
            <p:ph type="ftr" sz="quarter" idx="11"/>
          </p:nvPr>
        </p:nvSpPr>
        <p:spPr/>
        <p:txBody>
          <a:bodyPr/>
          <a:lstStyle/>
          <a:p>
            <a:r>
              <a:rPr lang="en-IN"/>
              <a:t>Dr. Mohamed Ibrahim M, Ph.D.</a:t>
            </a:r>
          </a:p>
        </p:txBody>
      </p:sp>
      <p:sp>
        <p:nvSpPr>
          <p:cNvPr id="6" name="Slide Number Placeholder 5"/>
          <p:cNvSpPr>
            <a:spLocks noGrp="1"/>
          </p:cNvSpPr>
          <p:nvPr>
            <p:ph type="sldNum" sz="quarter" idx="12"/>
          </p:nvPr>
        </p:nvSpPr>
        <p:spPr/>
        <p:txBody>
          <a:bodyPr/>
          <a:lstStyle/>
          <a:p>
            <a:fld id="{C88FE6E7-C62D-4193-8AB4-6226150CFA52}"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r>
              <a:rPr lang="en-US"/>
              <a:t>11-11-2024</a:t>
            </a:r>
            <a:endParaRPr lang="en-IN"/>
          </a:p>
        </p:txBody>
      </p:sp>
      <p:sp>
        <p:nvSpPr>
          <p:cNvPr id="5" name="Footer Placeholder 4"/>
          <p:cNvSpPr>
            <a:spLocks noGrp="1"/>
          </p:cNvSpPr>
          <p:nvPr>
            <p:ph type="ftr" sz="quarter" idx="11"/>
          </p:nvPr>
        </p:nvSpPr>
        <p:spPr/>
        <p:txBody>
          <a:bodyPr/>
          <a:lstStyle/>
          <a:p>
            <a:r>
              <a:rPr lang="en-IN"/>
              <a:t>Dr. Mohamed Ibrahim M, Ph.D.</a:t>
            </a:r>
          </a:p>
        </p:txBody>
      </p:sp>
      <p:sp>
        <p:nvSpPr>
          <p:cNvPr id="6" name="Slide Number Placeholder 5"/>
          <p:cNvSpPr>
            <a:spLocks noGrp="1"/>
          </p:cNvSpPr>
          <p:nvPr>
            <p:ph type="sldNum" sz="quarter" idx="12"/>
          </p:nvPr>
        </p:nvSpPr>
        <p:spPr/>
        <p:txBody>
          <a:bodyPr/>
          <a:lstStyle/>
          <a:p>
            <a:fld id="{C88FE6E7-C62D-4193-8AB4-6226150CFA52}"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r>
              <a:rPr lang="en-US"/>
              <a:t>11-11-2024</a:t>
            </a:r>
            <a:endParaRPr lang="en-IN"/>
          </a:p>
        </p:txBody>
      </p:sp>
      <p:sp>
        <p:nvSpPr>
          <p:cNvPr id="5" name="Footer Placeholder 4"/>
          <p:cNvSpPr>
            <a:spLocks noGrp="1"/>
          </p:cNvSpPr>
          <p:nvPr>
            <p:ph type="ftr" sz="quarter" idx="11"/>
          </p:nvPr>
        </p:nvSpPr>
        <p:spPr/>
        <p:txBody>
          <a:bodyPr/>
          <a:lstStyle/>
          <a:p>
            <a:r>
              <a:rPr lang="en-IN"/>
              <a:t>Dr. Mohamed Ibrahim M, Ph.D.</a:t>
            </a:r>
          </a:p>
        </p:txBody>
      </p:sp>
      <p:sp>
        <p:nvSpPr>
          <p:cNvPr id="6" name="Slide Number Placeholder 5"/>
          <p:cNvSpPr>
            <a:spLocks noGrp="1"/>
          </p:cNvSpPr>
          <p:nvPr>
            <p:ph type="sldNum" sz="quarter" idx="12"/>
          </p:nvPr>
        </p:nvSpPr>
        <p:spPr/>
        <p:txBody>
          <a:bodyPr/>
          <a:lstStyle/>
          <a:p>
            <a:fld id="{C88FE6E7-C62D-4193-8AB4-6226150CFA52}" type="slidenum">
              <a:rPr lang="en-IN" smtClean="0"/>
              <a:pPr/>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E5B816-8013-125E-6A5D-E29273954321}"/>
              </a:ext>
            </a:extLst>
          </p:cNvPr>
          <p:cNvSpPr>
            <a:spLocks noGrp="1"/>
          </p:cNvSpPr>
          <p:nvPr>
            <p:ph type="ctrTitle"/>
          </p:nvPr>
        </p:nvSpPr>
        <p:spPr>
          <a:xfrm>
            <a:off x="1524000" y="221610"/>
            <a:ext cx="9144000" cy="610903"/>
          </a:xfrm>
        </p:spPr>
        <p:txBody>
          <a:bodyPr anchor="b"/>
          <a:lstStyle>
            <a:lvl1pPr algn="ctr">
              <a:defRPr sz="6000"/>
            </a:lvl1pPr>
          </a:lstStyle>
          <a:p>
            <a:r>
              <a:rPr lang="en-US" dirty="0"/>
              <a:t>Click to edit Master title </a:t>
            </a:r>
            <a:endParaRPr lang="en-IN" dirty="0"/>
          </a:p>
        </p:txBody>
      </p:sp>
      <p:sp>
        <p:nvSpPr>
          <p:cNvPr id="4" name="Date Placeholder 3">
            <a:extLst>
              <a:ext uri="{FF2B5EF4-FFF2-40B4-BE49-F238E27FC236}">
                <a16:creationId xmlns:a16="http://schemas.microsoft.com/office/drawing/2014/main" xmlns="" id="{7B9D08CC-FEBE-F6F9-508F-FB22C187A229}"/>
              </a:ext>
            </a:extLst>
          </p:cNvPr>
          <p:cNvSpPr>
            <a:spLocks noGrp="1"/>
          </p:cNvSpPr>
          <p:nvPr>
            <p:ph type="dt" sz="half" idx="10"/>
          </p:nvPr>
        </p:nvSpPr>
        <p:spPr/>
        <p:txBody>
          <a:bodyPr/>
          <a:lstStyle/>
          <a:p>
            <a:r>
              <a:rPr lang="en-US" dirty="0"/>
              <a:t>18-06-2025</a:t>
            </a:r>
            <a:endParaRPr lang="en-IN" dirty="0"/>
          </a:p>
        </p:txBody>
      </p:sp>
      <p:sp>
        <p:nvSpPr>
          <p:cNvPr id="5" name="Footer Placeholder 4">
            <a:extLst>
              <a:ext uri="{FF2B5EF4-FFF2-40B4-BE49-F238E27FC236}">
                <a16:creationId xmlns:a16="http://schemas.microsoft.com/office/drawing/2014/main" xmlns="" id="{E8CEB9E1-7E3A-A716-1A09-61058476D529}"/>
              </a:ext>
            </a:extLst>
          </p:cNvPr>
          <p:cNvSpPr>
            <a:spLocks noGrp="1"/>
          </p:cNvSpPr>
          <p:nvPr>
            <p:ph type="ftr" sz="quarter" idx="11"/>
          </p:nvPr>
        </p:nvSpPr>
        <p:spPr/>
        <p:txBody>
          <a:bodyPr/>
          <a:lstStyle/>
          <a:p>
            <a:r>
              <a:rPr lang="en-IN"/>
              <a:t>Dr. Mohamed Ibrahim M, Ph.D.</a:t>
            </a:r>
            <a:endParaRPr lang="en-IN" dirty="0"/>
          </a:p>
        </p:txBody>
      </p:sp>
      <p:sp>
        <p:nvSpPr>
          <p:cNvPr id="6" name="Slide Number Placeholder 5">
            <a:extLst>
              <a:ext uri="{FF2B5EF4-FFF2-40B4-BE49-F238E27FC236}">
                <a16:creationId xmlns:a16="http://schemas.microsoft.com/office/drawing/2014/main" xmlns="" id="{C0EFFB13-53D3-78B0-BD2C-C1AF811FAFD5}"/>
              </a:ext>
            </a:extLst>
          </p:cNvPr>
          <p:cNvSpPr>
            <a:spLocks noGrp="1"/>
          </p:cNvSpPr>
          <p:nvPr>
            <p:ph type="sldNum" sz="quarter" idx="12"/>
          </p:nvPr>
        </p:nvSpPr>
        <p:spPr/>
        <p:txBody>
          <a:bodyPr/>
          <a:lstStyle/>
          <a:p>
            <a:fld id="{C88FE6E7-C62D-4193-8AB4-6226150CFA52}" type="slidenum">
              <a:rPr lang="en-IN" smtClean="0"/>
              <a:pPr/>
              <a:t>‹#›</a:t>
            </a:fld>
            <a:endParaRPr lang="en-IN"/>
          </a:p>
        </p:txBody>
      </p:sp>
    </p:spTree>
    <p:extLst>
      <p:ext uri="{BB962C8B-B14F-4D97-AF65-F5344CB8AC3E}">
        <p14:creationId xmlns:p14="http://schemas.microsoft.com/office/powerpoint/2010/main" xmlns="" val="1806005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r>
              <a:rPr lang="en-US"/>
              <a:t>11-11-2024</a:t>
            </a:r>
            <a:endParaRPr lang="en-IN"/>
          </a:p>
        </p:txBody>
      </p:sp>
      <p:sp>
        <p:nvSpPr>
          <p:cNvPr id="5" name="Footer Placeholder 4"/>
          <p:cNvSpPr>
            <a:spLocks noGrp="1"/>
          </p:cNvSpPr>
          <p:nvPr>
            <p:ph type="ftr" sz="quarter" idx="11"/>
          </p:nvPr>
        </p:nvSpPr>
        <p:spPr/>
        <p:txBody>
          <a:bodyPr/>
          <a:lstStyle/>
          <a:p>
            <a:r>
              <a:rPr lang="en-IN"/>
              <a:t>Dr. Mohamed Ibrahim M, Ph.D.</a:t>
            </a:r>
          </a:p>
        </p:txBody>
      </p:sp>
      <p:sp>
        <p:nvSpPr>
          <p:cNvPr id="6" name="Slide Number Placeholder 5"/>
          <p:cNvSpPr>
            <a:spLocks noGrp="1"/>
          </p:cNvSpPr>
          <p:nvPr>
            <p:ph type="sldNum" sz="quarter" idx="12"/>
          </p:nvPr>
        </p:nvSpPr>
        <p:spPr/>
        <p:txBody>
          <a:bodyPr/>
          <a:lstStyle/>
          <a:p>
            <a:fld id="{C88FE6E7-C62D-4193-8AB4-6226150CFA52}"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11-11-2024</a:t>
            </a:r>
            <a:endParaRPr lang="en-IN"/>
          </a:p>
        </p:txBody>
      </p:sp>
      <p:sp>
        <p:nvSpPr>
          <p:cNvPr id="5" name="Footer Placeholder 4"/>
          <p:cNvSpPr>
            <a:spLocks noGrp="1"/>
          </p:cNvSpPr>
          <p:nvPr>
            <p:ph type="ftr" sz="quarter" idx="11"/>
          </p:nvPr>
        </p:nvSpPr>
        <p:spPr/>
        <p:txBody>
          <a:bodyPr/>
          <a:lstStyle/>
          <a:p>
            <a:r>
              <a:rPr lang="en-IN"/>
              <a:t>Dr. Mohamed Ibrahim M, Ph.D.</a:t>
            </a:r>
          </a:p>
        </p:txBody>
      </p:sp>
      <p:sp>
        <p:nvSpPr>
          <p:cNvPr id="6" name="Slide Number Placeholder 5"/>
          <p:cNvSpPr>
            <a:spLocks noGrp="1"/>
          </p:cNvSpPr>
          <p:nvPr>
            <p:ph type="sldNum" sz="quarter" idx="12"/>
          </p:nvPr>
        </p:nvSpPr>
        <p:spPr/>
        <p:txBody>
          <a:bodyPr/>
          <a:lstStyle/>
          <a:p>
            <a:fld id="{C88FE6E7-C62D-4193-8AB4-6226150CFA52}"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r>
              <a:rPr lang="en-US"/>
              <a:t>11-11-2024</a:t>
            </a:r>
            <a:endParaRPr lang="en-IN"/>
          </a:p>
        </p:txBody>
      </p:sp>
      <p:sp>
        <p:nvSpPr>
          <p:cNvPr id="6" name="Footer Placeholder 5"/>
          <p:cNvSpPr>
            <a:spLocks noGrp="1"/>
          </p:cNvSpPr>
          <p:nvPr>
            <p:ph type="ftr" sz="quarter" idx="11"/>
          </p:nvPr>
        </p:nvSpPr>
        <p:spPr/>
        <p:txBody>
          <a:bodyPr/>
          <a:lstStyle/>
          <a:p>
            <a:r>
              <a:rPr lang="en-IN"/>
              <a:t>Dr. Mohamed Ibrahim M, Ph.D.</a:t>
            </a:r>
          </a:p>
        </p:txBody>
      </p:sp>
      <p:sp>
        <p:nvSpPr>
          <p:cNvPr id="7" name="Slide Number Placeholder 6"/>
          <p:cNvSpPr>
            <a:spLocks noGrp="1"/>
          </p:cNvSpPr>
          <p:nvPr>
            <p:ph type="sldNum" sz="quarter" idx="12"/>
          </p:nvPr>
        </p:nvSpPr>
        <p:spPr/>
        <p:txBody>
          <a:bodyPr/>
          <a:lstStyle/>
          <a:p>
            <a:fld id="{C88FE6E7-C62D-4193-8AB4-6226150CFA52}"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r>
              <a:rPr lang="en-US"/>
              <a:t>11-11-2024</a:t>
            </a:r>
            <a:endParaRPr lang="en-IN"/>
          </a:p>
        </p:txBody>
      </p:sp>
      <p:sp>
        <p:nvSpPr>
          <p:cNvPr id="8" name="Footer Placeholder 7"/>
          <p:cNvSpPr>
            <a:spLocks noGrp="1"/>
          </p:cNvSpPr>
          <p:nvPr>
            <p:ph type="ftr" sz="quarter" idx="11"/>
          </p:nvPr>
        </p:nvSpPr>
        <p:spPr/>
        <p:txBody>
          <a:bodyPr/>
          <a:lstStyle/>
          <a:p>
            <a:r>
              <a:rPr lang="en-IN"/>
              <a:t>Dr. Mohamed Ibrahim M, Ph.D.</a:t>
            </a:r>
          </a:p>
        </p:txBody>
      </p:sp>
      <p:sp>
        <p:nvSpPr>
          <p:cNvPr id="9" name="Slide Number Placeholder 8"/>
          <p:cNvSpPr>
            <a:spLocks noGrp="1"/>
          </p:cNvSpPr>
          <p:nvPr>
            <p:ph type="sldNum" sz="quarter" idx="12"/>
          </p:nvPr>
        </p:nvSpPr>
        <p:spPr/>
        <p:txBody>
          <a:bodyPr/>
          <a:lstStyle/>
          <a:p>
            <a:fld id="{C88FE6E7-C62D-4193-8AB4-6226150CFA52}"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r>
              <a:rPr lang="en-US"/>
              <a:t>11-11-2024</a:t>
            </a:r>
            <a:endParaRPr lang="en-IN"/>
          </a:p>
        </p:txBody>
      </p:sp>
      <p:sp>
        <p:nvSpPr>
          <p:cNvPr id="4" name="Footer Placeholder 3"/>
          <p:cNvSpPr>
            <a:spLocks noGrp="1"/>
          </p:cNvSpPr>
          <p:nvPr>
            <p:ph type="ftr" sz="quarter" idx="11"/>
          </p:nvPr>
        </p:nvSpPr>
        <p:spPr/>
        <p:txBody>
          <a:bodyPr/>
          <a:lstStyle/>
          <a:p>
            <a:r>
              <a:rPr lang="en-IN"/>
              <a:t>Dr. Mohamed Ibrahim M, Ph.D.</a:t>
            </a:r>
          </a:p>
        </p:txBody>
      </p:sp>
      <p:sp>
        <p:nvSpPr>
          <p:cNvPr id="5" name="Slide Number Placeholder 4"/>
          <p:cNvSpPr>
            <a:spLocks noGrp="1"/>
          </p:cNvSpPr>
          <p:nvPr>
            <p:ph type="sldNum" sz="quarter" idx="12"/>
          </p:nvPr>
        </p:nvSpPr>
        <p:spPr/>
        <p:txBody>
          <a:bodyPr/>
          <a:lstStyle/>
          <a:p>
            <a:fld id="{C88FE6E7-C62D-4193-8AB4-6226150CFA52}"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11-11-2024</a:t>
            </a:r>
            <a:endParaRPr lang="en-IN"/>
          </a:p>
        </p:txBody>
      </p:sp>
      <p:sp>
        <p:nvSpPr>
          <p:cNvPr id="3" name="Footer Placeholder 2"/>
          <p:cNvSpPr>
            <a:spLocks noGrp="1"/>
          </p:cNvSpPr>
          <p:nvPr>
            <p:ph type="ftr" sz="quarter" idx="11"/>
          </p:nvPr>
        </p:nvSpPr>
        <p:spPr/>
        <p:txBody>
          <a:bodyPr/>
          <a:lstStyle/>
          <a:p>
            <a:r>
              <a:rPr lang="en-IN"/>
              <a:t>Dr. Mohamed Ibrahim M, Ph.D.</a:t>
            </a:r>
          </a:p>
        </p:txBody>
      </p:sp>
      <p:sp>
        <p:nvSpPr>
          <p:cNvPr id="4" name="Slide Number Placeholder 3"/>
          <p:cNvSpPr>
            <a:spLocks noGrp="1"/>
          </p:cNvSpPr>
          <p:nvPr>
            <p:ph type="sldNum" sz="quarter" idx="12"/>
          </p:nvPr>
        </p:nvSpPr>
        <p:spPr/>
        <p:txBody>
          <a:bodyPr/>
          <a:lstStyle/>
          <a:p>
            <a:fld id="{C88FE6E7-C62D-4193-8AB4-6226150CFA52}"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11-11-2024</a:t>
            </a:r>
            <a:endParaRPr lang="en-IN"/>
          </a:p>
        </p:txBody>
      </p:sp>
      <p:sp>
        <p:nvSpPr>
          <p:cNvPr id="6" name="Footer Placeholder 5"/>
          <p:cNvSpPr>
            <a:spLocks noGrp="1"/>
          </p:cNvSpPr>
          <p:nvPr>
            <p:ph type="ftr" sz="quarter" idx="11"/>
          </p:nvPr>
        </p:nvSpPr>
        <p:spPr/>
        <p:txBody>
          <a:bodyPr/>
          <a:lstStyle/>
          <a:p>
            <a:r>
              <a:rPr lang="en-IN"/>
              <a:t>Dr. Mohamed Ibrahim M, Ph.D.</a:t>
            </a:r>
          </a:p>
        </p:txBody>
      </p:sp>
      <p:sp>
        <p:nvSpPr>
          <p:cNvPr id="7" name="Slide Number Placeholder 6"/>
          <p:cNvSpPr>
            <a:spLocks noGrp="1"/>
          </p:cNvSpPr>
          <p:nvPr>
            <p:ph type="sldNum" sz="quarter" idx="12"/>
          </p:nvPr>
        </p:nvSpPr>
        <p:spPr/>
        <p:txBody>
          <a:bodyPr/>
          <a:lstStyle/>
          <a:p>
            <a:fld id="{C88FE6E7-C62D-4193-8AB4-6226150CFA52}"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11-11-2024</a:t>
            </a:r>
            <a:endParaRPr lang="en-IN"/>
          </a:p>
        </p:txBody>
      </p:sp>
      <p:sp>
        <p:nvSpPr>
          <p:cNvPr id="6" name="Footer Placeholder 5"/>
          <p:cNvSpPr>
            <a:spLocks noGrp="1"/>
          </p:cNvSpPr>
          <p:nvPr>
            <p:ph type="ftr" sz="quarter" idx="11"/>
          </p:nvPr>
        </p:nvSpPr>
        <p:spPr/>
        <p:txBody>
          <a:bodyPr/>
          <a:lstStyle/>
          <a:p>
            <a:r>
              <a:rPr lang="en-IN"/>
              <a:t>Dr. Mohamed Ibrahim M, Ph.D.</a:t>
            </a:r>
          </a:p>
        </p:txBody>
      </p:sp>
      <p:sp>
        <p:nvSpPr>
          <p:cNvPr id="7" name="Slide Number Placeholder 6"/>
          <p:cNvSpPr>
            <a:spLocks noGrp="1"/>
          </p:cNvSpPr>
          <p:nvPr>
            <p:ph type="sldNum" sz="quarter" idx="12"/>
          </p:nvPr>
        </p:nvSpPr>
        <p:spPr/>
        <p:txBody>
          <a:bodyPr/>
          <a:lstStyle/>
          <a:p>
            <a:fld id="{C88FE6E7-C62D-4193-8AB4-6226150CFA52}"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11-11-2024</a:t>
            </a:r>
            <a:endParaRPr lang="en-IN"/>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Dr. Mohamed Ibrahim M, Ph.D.</a:t>
            </a:r>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FE6E7-C62D-4193-8AB4-6226150CFA52}"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304141"/>
            <a:ext cx="12192000" cy="1349115"/>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N" sz="2800" b="1" dirty="0" smtClean="0">
                <a:latin typeface="Arial" pitchFamily="34" charset="0"/>
                <a:cs typeface="Arial" pitchFamily="34" charset="0"/>
              </a:rPr>
              <a:t>Corporate Training on Hydrogen Energy and Electrification for Industry Professionals </a:t>
            </a:r>
          </a:p>
          <a:p>
            <a:pPr lvl="0" algn="ctr"/>
            <a:r>
              <a:rPr lang="en-IN" sz="2800" b="1" dirty="0" smtClean="0">
                <a:latin typeface="Arial" pitchFamily="34" charset="0"/>
                <a:cs typeface="Arial" pitchFamily="34" charset="0"/>
              </a:rPr>
              <a:t>(VIT-Vellore, India &amp; Binghamton University - SSIE, USA) </a:t>
            </a:r>
            <a:endParaRPr lang="en-IN" sz="2800" b="1" dirty="0">
              <a:latin typeface="Arial" pitchFamily="34" charset="0"/>
              <a:cs typeface="Arial" pitchFamily="34" charset="0"/>
            </a:endParaRPr>
          </a:p>
        </p:txBody>
      </p:sp>
      <p:pic>
        <p:nvPicPr>
          <p:cNvPr id="11" name="Picture 2" descr="C:\Users\HP\Desktop\VIT new logo.png"/>
          <p:cNvPicPr>
            <a:picLocks noChangeAspect="1" noChangeArrowheads="1"/>
          </p:cNvPicPr>
          <p:nvPr/>
        </p:nvPicPr>
        <p:blipFill>
          <a:blip r:embed="rId2" cstate="print"/>
          <a:srcRect/>
          <a:stretch>
            <a:fillRect/>
          </a:stretch>
        </p:blipFill>
        <p:spPr bwMode="auto">
          <a:xfrm>
            <a:off x="9188192" y="164890"/>
            <a:ext cx="2868898" cy="974361"/>
          </a:xfrm>
          <a:prstGeom prst="rect">
            <a:avLst/>
          </a:prstGeom>
          <a:noFill/>
        </p:spPr>
      </p:pic>
      <p:sp>
        <p:nvSpPr>
          <p:cNvPr id="32" name="Slide Number Placeholder 31"/>
          <p:cNvSpPr>
            <a:spLocks noGrp="1"/>
          </p:cNvSpPr>
          <p:nvPr>
            <p:ph type="sldNum" sz="quarter" idx="12"/>
          </p:nvPr>
        </p:nvSpPr>
        <p:spPr/>
        <p:txBody>
          <a:bodyPr/>
          <a:lstStyle/>
          <a:p>
            <a:fld id="{C88FE6E7-C62D-4193-8AB4-6226150CFA52}" type="slidenum">
              <a:rPr lang="en-IN" smtClean="0"/>
              <a:pPr/>
              <a:t>1</a:t>
            </a:fld>
            <a:endParaRPr lang="en-IN" dirty="0"/>
          </a:p>
        </p:txBody>
      </p:sp>
      <p:pic>
        <p:nvPicPr>
          <p:cNvPr id="2" name="Picture 2"/>
          <p:cNvPicPr>
            <a:picLocks noChangeAspect="1" noChangeArrowheads="1"/>
          </p:cNvPicPr>
          <p:nvPr/>
        </p:nvPicPr>
        <p:blipFill>
          <a:blip r:embed="rId3" cstate="print"/>
          <a:srcRect/>
          <a:stretch>
            <a:fillRect/>
          </a:stretch>
        </p:blipFill>
        <p:spPr bwMode="auto">
          <a:xfrm>
            <a:off x="145064" y="164890"/>
            <a:ext cx="2239489" cy="931343"/>
          </a:xfrm>
          <a:prstGeom prst="rect">
            <a:avLst/>
          </a:prstGeom>
          <a:noFill/>
          <a:ln w="9525">
            <a:noFill/>
            <a:miter lim="800000"/>
            <a:headEnd/>
            <a:tailEnd/>
          </a:ln>
          <a:effectLst/>
        </p:spPr>
      </p:pic>
      <p:pic>
        <p:nvPicPr>
          <p:cNvPr id="7" name="Picture 4"/>
          <p:cNvPicPr>
            <a:picLocks noChangeAspect="1" noChangeArrowheads="1"/>
          </p:cNvPicPr>
          <p:nvPr/>
        </p:nvPicPr>
        <p:blipFill>
          <a:blip r:embed="rId4"/>
          <a:srcRect/>
          <a:stretch>
            <a:fillRect/>
          </a:stretch>
        </p:blipFill>
        <p:spPr bwMode="auto">
          <a:xfrm>
            <a:off x="2750244" y="3032978"/>
            <a:ext cx="6480000" cy="34641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944370"/>
            <a:ext cx="12192000" cy="614597"/>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smtClean="0">
                <a:latin typeface="Arial" pitchFamily="34" charset="0"/>
                <a:cs typeface="Arial" pitchFamily="34" charset="0"/>
              </a:rPr>
              <a:t>Hydrogen for Sustainable Mobility </a:t>
            </a:r>
          </a:p>
        </p:txBody>
      </p:sp>
      <p:pic>
        <p:nvPicPr>
          <p:cNvPr id="11" name="Picture 2" descr="C:\Users\HP\Desktop\VIT new logo.png"/>
          <p:cNvPicPr>
            <a:picLocks noChangeAspect="1" noChangeArrowheads="1"/>
          </p:cNvPicPr>
          <p:nvPr/>
        </p:nvPicPr>
        <p:blipFill>
          <a:blip r:embed="rId2" cstate="print"/>
          <a:srcRect/>
          <a:stretch>
            <a:fillRect/>
          </a:stretch>
        </p:blipFill>
        <p:spPr bwMode="auto">
          <a:xfrm>
            <a:off x="9672000" y="0"/>
            <a:ext cx="2520000" cy="855865"/>
          </a:xfrm>
          <a:prstGeom prst="rect">
            <a:avLst/>
          </a:prstGeom>
          <a:noFill/>
        </p:spPr>
      </p:pic>
      <p:sp>
        <p:nvSpPr>
          <p:cNvPr id="32" name="Slide Number Placeholder 31"/>
          <p:cNvSpPr>
            <a:spLocks noGrp="1"/>
          </p:cNvSpPr>
          <p:nvPr>
            <p:ph type="sldNum" sz="quarter" idx="12"/>
          </p:nvPr>
        </p:nvSpPr>
        <p:spPr/>
        <p:txBody>
          <a:bodyPr/>
          <a:lstStyle/>
          <a:p>
            <a:fld id="{C88FE6E7-C62D-4193-8AB4-6226150CFA52}" type="slidenum">
              <a:rPr lang="en-IN" smtClean="0"/>
              <a:pPr/>
              <a:t>2</a:t>
            </a:fld>
            <a:endParaRPr lang="en-IN" dirty="0"/>
          </a:p>
        </p:txBody>
      </p:sp>
      <p:sp>
        <p:nvSpPr>
          <p:cNvPr id="12" name="TextBox 11"/>
          <p:cNvSpPr txBox="1"/>
          <p:nvPr/>
        </p:nvSpPr>
        <p:spPr>
          <a:xfrm>
            <a:off x="197370" y="1865074"/>
            <a:ext cx="11797259" cy="4708981"/>
          </a:xfrm>
          <a:prstGeom prst="rect">
            <a:avLst/>
          </a:prstGeom>
          <a:noFill/>
        </p:spPr>
        <p:txBody>
          <a:bodyPr wrap="square" rtlCol="0">
            <a:spAutoFit/>
          </a:bodyPr>
          <a:lstStyle/>
          <a:p>
            <a:pPr>
              <a:lnSpc>
                <a:spcPct val="150000"/>
              </a:lnSpc>
            </a:pPr>
            <a:r>
              <a:rPr lang="en-IN" sz="2000" b="1" dirty="0" smtClean="0">
                <a:solidFill>
                  <a:srgbClr val="C00000"/>
                </a:solidFill>
              </a:rPr>
              <a:t>Course </a:t>
            </a:r>
            <a:r>
              <a:rPr lang="en-IN" sz="2000" b="1" dirty="0">
                <a:solidFill>
                  <a:srgbClr val="C00000"/>
                </a:solidFill>
              </a:rPr>
              <a:t>Title: </a:t>
            </a:r>
            <a:endParaRPr lang="en-IN" sz="2000" dirty="0">
              <a:solidFill>
                <a:srgbClr val="C00000"/>
              </a:solidFill>
            </a:endParaRPr>
          </a:p>
          <a:p>
            <a:pPr>
              <a:lnSpc>
                <a:spcPct val="150000"/>
              </a:lnSpc>
            </a:pPr>
            <a:r>
              <a:rPr lang="en-IN" sz="2000" b="1" dirty="0" smtClean="0">
                <a:solidFill>
                  <a:srgbClr val="006600"/>
                </a:solidFill>
              </a:rPr>
              <a:t>Hydrogen </a:t>
            </a:r>
            <a:r>
              <a:rPr lang="en-IN" sz="2000" b="1" dirty="0">
                <a:solidFill>
                  <a:srgbClr val="006600"/>
                </a:solidFill>
              </a:rPr>
              <a:t>for Sustainable Mobility </a:t>
            </a:r>
            <a:endParaRPr lang="en-IN" sz="2000" b="1" dirty="0" smtClean="0">
              <a:solidFill>
                <a:srgbClr val="006600"/>
              </a:solidFill>
            </a:endParaRPr>
          </a:p>
          <a:p>
            <a:pPr>
              <a:lnSpc>
                <a:spcPct val="150000"/>
              </a:lnSpc>
            </a:pPr>
            <a:r>
              <a:rPr lang="en-US" sz="2000" b="1" dirty="0" smtClean="0">
                <a:solidFill>
                  <a:srgbClr val="C00000"/>
                </a:solidFill>
              </a:rPr>
              <a:t>Course duration: </a:t>
            </a:r>
            <a:r>
              <a:rPr lang="en-US" sz="2000" b="1" dirty="0" smtClean="0">
                <a:solidFill>
                  <a:srgbClr val="006600"/>
                </a:solidFill>
              </a:rPr>
              <a:t>45 hours</a:t>
            </a:r>
            <a:endParaRPr lang="en-IN" sz="2000" b="1" dirty="0">
              <a:solidFill>
                <a:srgbClr val="006600"/>
              </a:solidFill>
            </a:endParaRPr>
          </a:p>
          <a:p>
            <a:pPr>
              <a:lnSpc>
                <a:spcPct val="150000"/>
              </a:lnSpc>
            </a:pPr>
            <a:r>
              <a:rPr lang="en-IN" sz="2000" b="1" dirty="0" smtClean="0">
                <a:solidFill>
                  <a:srgbClr val="C00000"/>
                </a:solidFill>
              </a:rPr>
              <a:t>Course </a:t>
            </a:r>
            <a:r>
              <a:rPr lang="en-IN" sz="2000" b="1" dirty="0">
                <a:solidFill>
                  <a:srgbClr val="C00000"/>
                </a:solidFill>
              </a:rPr>
              <a:t>Details:</a:t>
            </a:r>
            <a:endParaRPr lang="en-IN" sz="2000" dirty="0">
              <a:solidFill>
                <a:srgbClr val="C00000"/>
              </a:solidFill>
            </a:endParaRPr>
          </a:p>
          <a:p>
            <a:pPr algn="just">
              <a:lnSpc>
                <a:spcPct val="150000"/>
              </a:lnSpc>
            </a:pPr>
            <a:r>
              <a:rPr lang="en-IN" sz="2000" dirty="0"/>
              <a:t>This course provides engineers with a comprehensive understanding of hydrogen energy, blending core theoretical knowledge with practical skills essential for careers in the rapidly evolving hydrogen industry. It prepares professionals to develop and implement hydrogen as a sustainable alternative to fossil fuels, encompassing both automotive and stationary power applications. Through a balanced curriculum, classroom instruction is directly reinforced by hands-on laboratory experience, ensuring participants gain both the conceptual foundation and the practical expertise required to thrive in this cutting-edge field.</a:t>
            </a:r>
          </a:p>
        </p:txBody>
      </p:sp>
      <p:pic>
        <p:nvPicPr>
          <p:cNvPr id="2" name="Picture 2"/>
          <p:cNvPicPr>
            <a:picLocks noChangeAspect="1" noChangeArrowheads="1"/>
          </p:cNvPicPr>
          <p:nvPr/>
        </p:nvPicPr>
        <p:blipFill>
          <a:blip r:embed="rId3" cstate="print"/>
          <a:srcRect/>
          <a:stretch>
            <a:fillRect/>
          </a:stretch>
        </p:blipFill>
        <p:spPr bwMode="auto">
          <a:xfrm>
            <a:off x="39533" y="39533"/>
            <a:ext cx="2000250" cy="831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944370"/>
            <a:ext cx="12192000" cy="614597"/>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smtClean="0">
                <a:latin typeface="Arial" pitchFamily="34" charset="0"/>
                <a:cs typeface="Arial" pitchFamily="34" charset="0"/>
              </a:rPr>
              <a:t>Hydrogen for Sustainable Mobility </a:t>
            </a:r>
          </a:p>
        </p:txBody>
      </p:sp>
      <p:pic>
        <p:nvPicPr>
          <p:cNvPr id="11" name="Picture 2" descr="C:\Users\HP\Desktop\VIT new logo.png"/>
          <p:cNvPicPr>
            <a:picLocks noChangeAspect="1" noChangeArrowheads="1"/>
          </p:cNvPicPr>
          <p:nvPr/>
        </p:nvPicPr>
        <p:blipFill>
          <a:blip r:embed="rId2" cstate="print"/>
          <a:srcRect/>
          <a:stretch>
            <a:fillRect/>
          </a:stretch>
        </p:blipFill>
        <p:spPr bwMode="auto">
          <a:xfrm>
            <a:off x="9672000" y="0"/>
            <a:ext cx="2520000" cy="855865"/>
          </a:xfrm>
          <a:prstGeom prst="rect">
            <a:avLst/>
          </a:prstGeom>
          <a:noFill/>
        </p:spPr>
      </p:pic>
      <p:sp>
        <p:nvSpPr>
          <p:cNvPr id="32" name="Slide Number Placeholder 31"/>
          <p:cNvSpPr>
            <a:spLocks noGrp="1"/>
          </p:cNvSpPr>
          <p:nvPr>
            <p:ph type="sldNum" sz="quarter" idx="12"/>
          </p:nvPr>
        </p:nvSpPr>
        <p:spPr/>
        <p:txBody>
          <a:bodyPr/>
          <a:lstStyle/>
          <a:p>
            <a:fld id="{C88FE6E7-C62D-4193-8AB4-6226150CFA52}" type="slidenum">
              <a:rPr lang="en-IN" smtClean="0"/>
              <a:pPr/>
              <a:t>3</a:t>
            </a:fld>
            <a:endParaRPr lang="en-IN" dirty="0"/>
          </a:p>
        </p:txBody>
      </p:sp>
      <p:sp>
        <p:nvSpPr>
          <p:cNvPr id="12" name="TextBox 11"/>
          <p:cNvSpPr txBox="1"/>
          <p:nvPr/>
        </p:nvSpPr>
        <p:spPr>
          <a:xfrm>
            <a:off x="197370" y="1970004"/>
            <a:ext cx="11797259" cy="4093428"/>
          </a:xfrm>
          <a:prstGeom prst="rect">
            <a:avLst/>
          </a:prstGeom>
          <a:noFill/>
        </p:spPr>
        <p:txBody>
          <a:bodyPr wrap="square" rtlCol="0">
            <a:spAutoFit/>
          </a:bodyPr>
          <a:lstStyle/>
          <a:p>
            <a:pPr algn="just"/>
            <a:r>
              <a:rPr lang="en-IN" sz="2000" b="1" dirty="0" smtClean="0">
                <a:solidFill>
                  <a:srgbClr val="0000CC"/>
                </a:solidFill>
              </a:rPr>
              <a:t>Theory session Part -I:</a:t>
            </a:r>
            <a:endParaRPr lang="en-IN" sz="2000" dirty="0" smtClean="0">
              <a:solidFill>
                <a:srgbClr val="0000CC"/>
              </a:solidFill>
            </a:endParaRPr>
          </a:p>
          <a:p>
            <a:pPr marL="285750" indent="-285750" algn="just"/>
            <a:r>
              <a:rPr lang="en-IN" sz="2000" b="1" dirty="0" smtClean="0">
                <a:solidFill>
                  <a:srgbClr val="C00000"/>
                </a:solidFill>
              </a:rPr>
              <a:t>Overview of hydrogen: Properties, Production and Utilization</a:t>
            </a:r>
            <a:endParaRPr lang="en-IN" sz="2000" dirty="0" smtClean="0">
              <a:solidFill>
                <a:srgbClr val="C00000"/>
              </a:solidFill>
            </a:endParaRPr>
          </a:p>
          <a:p>
            <a:pPr marL="285750" lvl="0" indent="-285750" algn="just">
              <a:buFont typeface="Wingdings" pitchFamily="2" charset="2"/>
              <a:buChar char="Ø"/>
            </a:pPr>
            <a:r>
              <a:rPr lang="en-IN" sz="2000" b="1" dirty="0" smtClean="0">
                <a:solidFill>
                  <a:srgbClr val="002060"/>
                </a:solidFill>
              </a:rPr>
              <a:t>Hydrogen Fuel Fundamentals:</a:t>
            </a:r>
            <a:r>
              <a:rPr lang="en-IN" sz="2000" dirty="0" smtClean="0">
                <a:solidFill>
                  <a:srgbClr val="002060"/>
                </a:solidFill>
              </a:rPr>
              <a:t> </a:t>
            </a:r>
            <a:r>
              <a:rPr lang="en-IN" sz="2000" dirty="0" smtClean="0"/>
              <a:t>Explore the essential requirements and properties of hydrogen for engine applications, contrasting them with conventional fuels and their emissions. </a:t>
            </a:r>
          </a:p>
          <a:p>
            <a:pPr marL="285750" lvl="0" indent="-285750" algn="just">
              <a:buFont typeface="Wingdings" pitchFamily="2" charset="2"/>
              <a:buChar char="Ø"/>
            </a:pPr>
            <a:r>
              <a:rPr lang="en-IN" sz="2000" b="1" dirty="0" smtClean="0">
                <a:solidFill>
                  <a:srgbClr val="002060"/>
                </a:solidFill>
              </a:rPr>
              <a:t>Hydrogen Engine Systems:</a:t>
            </a:r>
            <a:r>
              <a:rPr lang="en-IN" sz="2000" dirty="0" smtClean="0">
                <a:solidFill>
                  <a:srgbClr val="002060"/>
                </a:solidFill>
              </a:rPr>
              <a:t> </a:t>
            </a:r>
            <a:r>
              <a:rPr lang="en-IN" sz="2000" dirty="0" smtClean="0"/>
              <a:t>Understand the hydrogen storage, fuel supply systems, safety aspects, and necessary devices specifically designed for hydrogen engines. </a:t>
            </a:r>
          </a:p>
          <a:p>
            <a:pPr marL="285750" lvl="0" indent="-285750" algn="just">
              <a:buFont typeface="Wingdings" pitchFamily="2" charset="2"/>
              <a:buChar char="Ø"/>
            </a:pPr>
            <a:r>
              <a:rPr lang="en-IN" sz="2000" b="1" dirty="0" smtClean="0">
                <a:solidFill>
                  <a:srgbClr val="002060"/>
                </a:solidFill>
              </a:rPr>
              <a:t>Combustion and Engine Modification:</a:t>
            </a:r>
            <a:r>
              <a:rPr lang="en-IN" sz="2000" dirty="0" smtClean="0">
                <a:solidFill>
                  <a:srgbClr val="002060"/>
                </a:solidFill>
              </a:rPr>
              <a:t> </a:t>
            </a:r>
            <a:r>
              <a:rPr lang="en-IN" sz="2000" dirty="0" smtClean="0"/>
              <a:t>Learn about combustion </a:t>
            </a:r>
            <a:r>
              <a:rPr lang="en-IN" sz="2000" dirty="0" err="1" smtClean="0"/>
              <a:t>stoichiometry</a:t>
            </a:r>
            <a:r>
              <a:rPr lang="en-IN" sz="2000" dirty="0" smtClean="0"/>
              <a:t> and the modifications required for engines to effectively utilize hydrogen fuel. </a:t>
            </a:r>
          </a:p>
          <a:p>
            <a:pPr marL="285750" lvl="0" indent="-285750" algn="just">
              <a:buFont typeface="Wingdings" pitchFamily="2" charset="2"/>
              <a:buChar char="Ø"/>
            </a:pPr>
            <a:r>
              <a:rPr lang="en-IN" sz="2000" b="1" dirty="0" smtClean="0">
                <a:solidFill>
                  <a:srgbClr val="002060"/>
                </a:solidFill>
              </a:rPr>
              <a:t>System Integration for Hydrogen Engines:</a:t>
            </a:r>
            <a:r>
              <a:rPr lang="en-IN" sz="2000" dirty="0" smtClean="0">
                <a:solidFill>
                  <a:srgbClr val="002060"/>
                </a:solidFill>
              </a:rPr>
              <a:t> </a:t>
            </a:r>
            <a:r>
              <a:rPr lang="en-IN" sz="2000" dirty="0" smtClean="0"/>
              <a:t>Investigate critical factors for engine system modification, including the hydrogen fuel tank, fuel lines, injection requirements, characteristic features, and engine electronic controller.</a:t>
            </a:r>
          </a:p>
          <a:p>
            <a:pPr marL="285750" indent="-285750" algn="just">
              <a:buFont typeface="Wingdings" pitchFamily="2" charset="2"/>
              <a:buChar char="Ø"/>
            </a:pPr>
            <a:r>
              <a:rPr lang="en-IN" sz="2000" b="1" dirty="0" smtClean="0">
                <a:solidFill>
                  <a:srgbClr val="002060"/>
                </a:solidFill>
              </a:rPr>
              <a:t>Life Cycle Assessment (LCA): </a:t>
            </a:r>
            <a:r>
              <a:rPr lang="en-IN" sz="2000" dirty="0" smtClean="0"/>
              <a:t>Provides a robust data-driven evaluation of their environmental performance from a source to sink perspective.</a:t>
            </a:r>
          </a:p>
        </p:txBody>
      </p:sp>
      <p:pic>
        <p:nvPicPr>
          <p:cNvPr id="2" name="Picture 2"/>
          <p:cNvPicPr>
            <a:picLocks noChangeAspect="1" noChangeArrowheads="1"/>
          </p:cNvPicPr>
          <p:nvPr/>
        </p:nvPicPr>
        <p:blipFill>
          <a:blip r:embed="rId3" cstate="print"/>
          <a:srcRect/>
          <a:stretch>
            <a:fillRect/>
          </a:stretch>
        </p:blipFill>
        <p:spPr bwMode="auto">
          <a:xfrm>
            <a:off x="39533" y="39533"/>
            <a:ext cx="2000250" cy="831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944370"/>
            <a:ext cx="12192000" cy="614597"/>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smtClean="0">
                <a:latin typeface="Arial" pitchFamily="34" charset="0"/>
                <a:cs typeface="Arial" pitchFamily="34" charset="0"/>
              </a:rPr>
              <a:t>Hydrogen for Sustainable Mobility </a:t>
            </a:r>
          </a:p>
        </p:txBody>
      </p:sp>
      <p:pic>
        <p:nvPicPr>
          <p:cNvPr id="11" name="Picture 2" descr="C:\Users\HP\Desktop\VIT new logo.png"/>
          <p:cNvPicPr>
            <a:picLocks noChangeAspect="1" noChangeArrowheads="1"/>
          </p:cNvPicPr>
          <p:nvPr/>
        </p:nvPicPr>
        <p:blipFill>
          <a:blip r:embed="rId2" cstate="print"/>
          <a:srcRect/>
          <a:stretch>
            <a:fillRect/>
          </a:stretch>
        </p:blipFill>
        <p:spPr bwMode="auto">
          <a:xfrm>
            <a:off x="9672000" y="0"/>
            <a:ext cx="2520000" cy="855865"/>
          </a:xfrm>
          <a:prstGeom prst="rect">
            <a:avLst/>
          </a:prstGeom>
          <a:noFill/>
        </p:spPr>
      </p:pic>
      <p:sp>
        <p:nvSpPr>
          <p:cNvPr id="32" name="Slide Number Placeholder 31"/>
          <p:cNvSpPr>
            <a:spLocks noGrp="1"/>
          </p:cNvSpPr>
          <p:nvPr>
            <p:ph type="sldNum" sz="quarter" idx="12"/>
          </p:nvPr>
        </p:nvSpPr>
        <p:spPr/>
        <p:txBody>
          <a:bodyPr/>
          <a:lstStyle/>
          <a:p>
            <a:fld id="{C88FE6E7-C62D-4193-8AB4-6226150CFA52}" type="slidenum">
              <a:rPr lang="en-IN" smtClean="0"/>
              <a:pPr/>
              <a:t>4</a:t>
            </a:fld>
            <a:endParaRPr lang="en-IN" dirty="0"/>
          </a:p>
        </p:txBody>
      </p:sp>
      <p:sp>
        <p:nvSpPr>
          <p:cNvPr id="12" name="TextBox 11"/>
          <p:cNvSpPr txBox="1"/>
          <p:nvPr/>
        </p:nvSpPr>
        <p:spPr>
          <a:xfrm>
            <a:off x="197370" y="1700184"/>
            <a:ext cx="11797259" cy="5016758"/>
          </a:xfrm>
          <a:prstGeom prst="rect">
            <a:avLst/>
          </a:prstGeom>
          <a:noFill/>
        </p:spPr>
        <p:txBody>
          <a:bodyPr wrap="square" rtlCol="0">
            <a:spAutoFit/>
          </a:bodyPr>
          <a:lstStyle/>
          <a:p>
            <a:pPr algn="just"/>
            <a:r>
              <a:rPr lang="en-IN" sz="2000" b="1" dirty="0" smtClean="0">
                <a:solidFill>
                  <a:srgbClr val="0000CC"/>
                </a:solidFill>
              </a:rPr>
              <a:t>Theory session Part -II:</a:t>
            </a:r>
          </a:p>
          <a:p>
            <a:pPr marL="285750" indent="-285750" algn="just"/>
            <a:r>
              <a:rPr lang="en-IN" sz="2000" b="1" dirty="0" smtClean="0">
                <a:solidFill>
                  <a:srgbClr val="C00000"/>
                </a:solidFill>
              </a:rPr>
              <a:t>Hydrogen in Automotive </a:t>
            </a:r>
            <a:r>
              <a:rPr lang="en-IN" sz="2000" b="1" dirty="0" err="1" smtClean="0">
                <a:solidFill>
                  <a:srgbClr val="C00000"/>
                </a:solidFill>
              </a:rPr>
              <a:t>Powertrains</a:t>
            </a:r>
            <a:r>
              <a:rPr lang="en-IN" sz="2000" b="1" dirty="0" smtClean="0">
                <a:solidFill>
                  <a:srgbClr val="C00000"/>
                </a:solidFill>
              </a:rPr>
              <a:t>: From Theory to real time applications</a:t>
            </a:r>
            <a:endParaRPr lang="en-IN" sz="2000" dirty="0" smtClean="0">
              <a:solidFill>
                <a:srgbClr val="C00000"/>
              </a:solidFill>
            </a:endParaRPr>
          </a:p>
          <a:p>
            <a:pPr marL="285750" lvl="0" indent="-285750" algn="just">
              <a:buFont typeface="Wingdings" pitchFamily="2" charset="2"/>
              <a:buChar char="Ø"/>
            </a:pPr>
            <a:r>
              <a:rPr lang="en-IN" sz="2000" b="1" dirty="0" smtClean="0">
                <a:solidFill>
                  <a:srgbClr val="002060"/>
                </a:solidFill>
              </a:rPr>
              <a:t>Hydrogen Combustion Strategies:</a:t>
            </a:r>
            <a:r>
              <a:rPr lang="en-IN" sz="2000" dirty="0" smtClean="0">
                <a:solidFill>
                  <a:srgbClr val="002060"/>
                </a:solidFill>
              </a:rPr>
              <a:t> </a:t>
            </a:r>
            <a:r>
              <a:rPr lang="en-IN" sz="2000" dirty="0" smtClean="0"/>
              <a:t>Explore hydrogen utilization in Spark Ignition (SI) and Compression Ignition (CI) engines, including pure hydrogen SI, dual-fuel, and various Low-Temperature Combustion (LTC) modes (HCCI, PCCI, RCCI). </a:t>
            </a:r>
          </a:p>
          <a:p>
            <a:pPr marL="285750" lvl="0" indent="-285750" algn="just">
              <a:buFont typeface="Wingdings" pitchFamily="2" charset="2"/>
              <a:buChar char="Ø"/>
            </a:pPr>
            <a:r>
              <a:rPr lang="en-IN" sz="2000" b="1" dirty="0" smtClean="0">
                <a:solidFill>
                  <a:srgbClr val="002060"/>
                </a:solidFill>
              </a:rPr>
              <a:t>LTC Benefits &amp; Challenges:</a:t>
            </a:r>
            <a:r>
              <a:rPr lang="en-IN" sz="2000" dirty="0" smtClean="0">
                <a:solidFill>
                  <a:srgbClr val="002060"/>
                </a:solidFill>
              </a:rPr>
              <a:t> </a:t>
            </a:r>
            <a:r>
              <a:rPr lang="en-IN" sz="2000" dirty="0" smtClean="0"/>
              <a:t>Understand the benefits, characteristics, and challenges of different LTC strategies and how hydrogen is applied within them. </a:t>
            </a:r>
          </a:p>
          <a:p>
            <a:pPr marL="285750" indent="-285750" algn="just">
              <a:buFont typeface="Wingdings" pitchFamily="2" charset="2"/>
              <a:buChar char="Ø"/>
            </a:pPr>
            <a:r>
              <a:rPr lang="en-IN" sz="2000" b="1" dirty="0" smtClean="0">
                <a:solidFill>
                  <a:srgbClr val="002060"/>
                </a:solidFill>
              </a:rPr>
              <a:t>Engine Performance &amp; Emissions:</a:t>
            </a:r>
            <a:r>
              <a:rPr lang="en-IN" sz="2000" dirty="0" smtClean="0">
                <a:solidFill>
                  <a:srgbClr val="002060"/>
                </a:solidFill>
              </a:rPr>
              <a:t> </a:t>
            </a:r>
            <a:r>
              <a:rPr lang="en-IN" sz="2000" dirty="0" smtClean="0"/>
              <a:t>Analyze the combustion, performance, and emissions attributes of hydrogen-powered engines across various combustion strategies.</a:t>
            </a:r>
          </a:p>
          <a:p>
            <a:pPr marL="285750" indent="-285750" algn="just">
              <a:buFont typeface="Wingdings" pitchFamily="2" charset="2"/>
              <a:buChar char="Ø"/>
            </a:pPr>
            <a:r>
              <a:rPr lang="en-US" sz="2000" b="1" dirty="0" smtClean="0">
                <a:solidFill>
                  <a:srgbClr val="002060"/>
                </a:solidFill>
              </a:rPr>
              <a:t>Fuel Cell Vehicles: </a:t>
            </a:r>
            <a:r>
              <a:rPr lang="en-IN" sz="2000" dirty="0" smtClean="0"/>
              <a:t>Principles of various fuel cell types (PEMFC, SOFC), their components, electrochemistry, and efficiency. Detailing the integration of fuel cell stacks into vehicle </a:t>
            </a:r>
            <a:r>
              <a:rPr lang="en-IN" sz="2000" dirty="0" err="1" smtClean="0"/>
              <a:t>powertrains</a:t>
            </a:r>
            <a:r>
              <a:rPr lang="en-IN" sz="2000" dirty="0" smtClean="0"/>
              <a:t>, </a:t>
            </a:r>
            <a:r>
              <a:rPr lang="en-IN" sz="2000" dirty="0" err="1" smtClean="0"/>
              <a:t>refueling</a:t>
            </a:r>
            <a:r>
              <a:rPr lang="en-IN" sz="2000" dirty="0" smtClean="0"/>
              <a:t> infrastructure, safety considerations.</a:t>
            </a:r>
            <a:endParaRPr lang="en-IN" sz="2000" b="1" dirty="0" smtClean="0">
              <a:solidFill>
                <a:srgbClr val="002060"/>
              </a:solidFill>
            </a:endParaRPr>
          </a:p>
          <a:p>
            <a:pPr marL="285750" lvl="0" indent="-285750" algn="just">
              <a:buFont typeface="Wingdings" pitchFamily="2" charset="2"/>
              <a:buChar char="Ø"/>
            </a:pPr>
            <a:r>
              <a:rPr lang="en-IN" sz="2000" b="1" dirty="0" smtClean="0">
                <a:solidFill>
                  <a:srgbClr val="002060"/>
                </a:solidFill>
              </a:rPr>
              <a:t>Heavy Vehicle &amp; Off-Road Applications:</a:t>
            </a:r>
            <a:r>
              <a:rPr lang="en-IN" sz="2000" dirty="0" smtClean="0">
                <a:solidFill>
                  <a:srgbClr val="002060"/>
                </a:solidFill>
              </a:rPr>
              <a:t> </a:t>
            </a:r>
            <a:r>
              <a:rPr lang="en-IN" sz="2000" dirty="0" smtClean="0"/>
              <a:t>Investigate the specific applications of hydrogen in heavy commercial vehicles and off-road machinery.</a:t>
            </a:r>
          </a:p>
          <a:p>
            <a:pPr marL="285750" lvl="0" indent="-285750" algn="just">
              <a:buFont typeface="Wingdings" pitchFamily="2" charset="2"/>
              <a:buChar char="Ø"/>
            </a:pPr>
            <a:r>
              <a:rPr lang="en-IN" sz="2000" b="1" dirty="0" err="1" smtClean="0">
                <a:solidFill>
                  <a:srgbClr val="002060"/>
                </a:solidFill>
              </a:rPr>
              <a:t>Modeling</a:t>
            </a:r>
            <a:r>
              <a:rPr lang="en-IN" sz="2000" b="1" dirty="0" smtClean="0">
                <a:solidFill>
                  <a:srgbClr val="002060"/>
                </a:solidFill>
              </a:rPr>
              <a:t> &amp; Simulation:</a:t>
            </a:r>
            <a:r>
              <a:rPr lang="en-IN" sz="2000" dirty="0" smtClean="0">
                <a:solidFill>
                  <a:srgbClr val="002060"/>
                </a:solidFill>
              </a:rPr>
              <a:t> </a:t>
            </a:r>
            <a:r>
              <a:rPr lang="en-IN" sz="2000" dirty="0" smtClean="0"/>
              <a:t>Acquire the </a:t>
            </a:r>
            <a:r>
              <a:rPr lang="en-IN" sz="2000" dirty="0" err="1" smtClean="0"/>
              <a:t>modeling</a:t>
            </a:r>
            <a:r>
              <a:rPr lang="en-IN" sz="2000" dirty="0" smtClean="0"/>
              <a:t> and simulation techniques for hydrogen use in vehicle applications.</a:t>
            </a:r>
          </a:p>
        </p:txBody>
      </p:sp>
      <p:pic>
        <p:nvPicPr>
          <p:cNvPr id="2" name="Picture 2"/>
          <p:cNvPicPr>
            <a:picLocks noChangeAspect="1" noChangeArrowheads="1"/>
          </p:cNvPicPr>
          <p:nvPr/>
        </p:nvPicPr>
        <p:blipFill>
          <a:blip r:embed="rId3" cstate="print"/>
          <a:srcRect/>
          <a:stretch>
            <a:fillRect/>
          </a:stretch>
        </p:blipFill>
        <p:spPr bwMode="auto">
          <a:xfrm>
            <a:off x="39533" y="39533"/>
            <a:ext cx="2000250" cy="831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944370"/>
            <a:ext cx="12192000" cy="614597"/>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smtClean="0">
                <a:latin typeface="Arial" pitchFamily="34" charset="0"/>
                <a:cs typeface="Arial" pitchFamily="34" charset="0"/>
              </a:rPr>
              <a:t>Hydrogen for Sustainable Mobility </a:t>
            </a:r>
          </a:p>
        </p:txBody>
      </p:sp>
      <p:pic>
        <p:nvPicPr>
          <p:cNvPr id="11" name="Picture 2" descr="C:\Users\HP\Desktop\VIT new logo.png"/>
          <p:cNvPicPr>
            <a:picLocks noChangeAspect="1" noChangeArrowheads="1"/>
          </p:cNvPicPr>
          <p:nvPr/>
        </p:nvPicPr>
        <p:blipFill>
          <a:blip r:embed="rId2" cstate="print"/>
          <a:srcRect/>
          <a:stretch>
            <a:fillRect/>
          </a:stretch>
        </p:blipFill>
        <p:spPr bwMode="auto">
          <a:xfrm>
            <a:off x="9672000" y="0"/>
            <a:ext cx="2520000" cy="855865"/>
          </a:xfrm>
          <a:prstGeom prst="rect">
            <a:avLst/>
          </a:prstGeom>
          <a:noFill/>
        </p:spPr>
      </p:pic>
      <p:sp>
        <p:nvSpPr>
          <p:cNvPr id="32" name="Slide Number Placeholder 31"/>
          <p:cNvSpPr>
            <a:spLocks noGrp="1"/>
          </p:cNvSpPr>
          <p:nvPr>
            <p:ph type="sldNum" sz="quarter" idx="12"/>
          </p:nvPr>
        </p:nvSpPr>
        <p:spPr/>
        <p:txBody>
          <a:bodyPr/>
          <a:lstStyle/>
          <a:p>
            <a:fld id="{C88FE6E7-C62D-4193-8AB4-6226150CFA52}" type="slidenum">
              <a:rPr lang="en-IN" smtClean="0"/>
              <a:pPr/>
              <a:t>5</a:t>
            </a:fld>
            <a:endParaRPr lang="en-IN" dirty="0"/>
          </a:p>
        </p:txBody>
      </p:sp>
      <p:sp>
        <p:nvSpPr>
          <p:cNvPr id="12" name="TextBox 11"/>
          <p:cNvSpPr txBox="1"/>
          <p:nvPr/>
        </p:nvSpPr>
        <p:spPr>
          <a:xfrm>
            <a:off x="197370" y="1700184"/>
            <a:ext cx="11797259" cy="4370427"/>
          </a:xfrm>
          <a:prstGeom prst="rect">
            <a:avLst/>
          </a:prstGeom>
          <a:noFill/>
        </p:spPr>
        <p:txBody>
          <a:bodyPr wrap="square" rtlCol="0">
            <a:spAutoFit/>
          </a:bodyPr>
          <a:lstStyle/>
          <a:p>
            <a:pPr marL="285750" indent="-285750"/>
            <a:r>
              <a:rPr lang="en-IN" sz="2000" b="1" dirty="0" smtClean="0">
                <a:solidFill>
                  <a:srgbClr val="0000CC"/>
                </a:solidFill>
              </a:rPr>
              <a:t>Gain hands-on experience with following equipment:</a:t>
            </a:r>
          </a:p>
          <a:p>
            <a:pPr marL="285750" indent="-285750">
              <a:buFont typeface="Wingdings" panose="05000000000000000000" pitchFamily="2" charset="2"/>
              <a:buChar char="ü"/>
            </a:pPr>
            <a:r>
              <a:rPr lang="en-IN" sz="2000" b="1" dirty="0" smtClean="0">
                <a:solidFill>
                  <a:srgbClr val="C00000"/>
                </a:solidFill>
              </a:rPr>
              <a:t>Demonstration equipment and instrumentation related to hydrogen production technologies</a:t>
            </a:r>
            <a:endParaRPr lang="en-IN" sz="2000" dirty="0" smtClean="0">
              <a:solidFill>
                <a:srgbClr val="C00000"/>
              </a:solidFill>
            </a:endParaRPr>
          </a:p>
          <a:p>
            <a:pPr lvl="1">
              <a:buFont typeface="Wingdings" pitchFamily="2" charset="2"/>
              <a:buChar char="Ø"/>
            </a:pPr>
            <a:r>
              <a:rPr lang="en-IN" sz="2000" dirty="0" smtClean="0"/>
              <a:t> Hydrogen production through the use of electrolysis process.</a:t>
            </a:r>
          </a:p>
          <a:p>
            <a:pPr lvl="1">
              <a:buFont typeface="Wingdings" pitchFamily="2" charset="2"/>
              <a:buChar char="Ø"/>
            </a:pPr>
            <a:r>
              <a:rPr lang="en-IN" sz="2000" dirty="0" smtClean="0"/>
              <a:t> </a:t>
            </a:r>
            <a:r>
              <a:rPr lang="en-US" sz="2000" dirty="0" smtClean="0"/>
              <a:t>On-board hydrogen generation - methanol reformer.</a:t>
            </a:r>
            <a:endParaRPr lang="en-IN" sz="2000" dirty="0" smtClean="0"/>
          </a:p>
          <a:p>
            <a:pPr marL="285750" indent="-285750">
              <a:buFont typeface="Wingdings" panose="05000000000000000000" pitchFamily="2" charset="2"/>
              <a:buChar char="ü"/>
            </a:pPr>
            <a:r>
              <a:rPr lang="en-IN" sz="2000" b="1" dirty="0" smtClean="0">
                <a:solidFill>
                  <a:srgbClr val="C00000"/>
                </a:solidFill>
              </a:rPr>
              <a:t>Demonstration of hydrogen engine test rig</a:t>
            </a:r>
          </a:p>
          <a:p>
            <a:pPr lvl="1">
              <a:buFont typeface="Wingdings" pitchFamily="2" charset="2"/>
              <a:buChar char="Ø"/>
              <a:tabLst>
                <a:tab pos="719138" algn="l"/>
              </a:tabLst>
            </a:pPr>
            <a:r>
              <a:rPr lang="en-IN" sz="2000" dirty="0" smtClean="0"/>
              <a:t> Hands-on training using equipment, covering: Safety measures, estimation of combustion and emissions 	parameters.</a:t>
            </a:r>
          </a:p>
          <a:p>
            <a:pPr lvl="1" algn="just">
              <a:buFont typeface="Wingdings" pitchFamily="2" charset="2"/>
              <a:buChar char="Ø"/>
              <a:tabLst>
                <a:tab pos="719138" algn="l"/>
              </a:tabLst>
            </a:pPr>
            <a:r>
              <a:rPr lang="en-IN" sz="2000" dirty="0" smtClean="0"/>
              <a:t> Detailed experimental testing using hydrogen will be conducted in engines, with a particular focus on CI 	engines operating in Low Temperature Combustion (LTC) mode to achieve near-zero </a:t>
            </a:r>
            <a:r>
              <a:rPr lang="en-IN" sz="2000" dirty="0" err="1" smtClean="0"/>
              <a:t>NOx</a:t>
            </a:r>
            <a:r>
              <a:rPr lang="en-IN" sz="2000" dirty="0" smtClean="0"/>
              <a:t> emissions.</a:t>
            </a:r>
          </a:p>
          <a:p>
            <a:pPr marL="285750" indent="-285750">
              <a:buFont typeface="Wingdings" panose="05000000000000000000" pitchFamily="2" charset="2"/>
              <a:buChar char="ü"/>
            </a:pPr>
            <a:r>
              <a:rPr lang="en-IN" sz="2000" b="1" dirty="0" smtClean="0">
                <a:solidFill>
                  <a:srgbClr val="C00000"/>
                </a:solidFill>
              </a:rPr>
              <a:t>Other related equipment used for experimental studies </a:t>
            </a:r>
          </a:p>
          <a:p>
            <a:pPr lvl="1">
              <a:buFont typeface="Wingdings" pitchFamily="2" charset="2"/>
              <a:buChar char="Ø"/>
            </a:pPr>
            <a:r>
              <a:rPr lang="en-IN" sz="2000" dirty="0" smtClean="0"/>
              <a:t> Combustion analyzer</a:t>
            </a:r>
          </a:p>
          <a:p>
            <a:pPr lvl="1">
              <a:buFont typeface="Wingdings" pitchFamily="2" charset="2"/>
              <a:buChar char="Ø"/>
            </a:pPr>
            <a:r>
              <a:rPr lang="en-IN" sz="2000" dirty="0" smtClean="0"/>
              <a:t> Eddy current dynamometer</a:t>
            </a:r>
          </a:p>
          <a:p>
            <a:pPr lvl="1">
              <a:buFont typeface="Wingdings" pitchFamily="2" charset="2"/>
              <a:buChar char="Ø"/>
            </a:pPr>
            <a:r>
              <a:rPr lang="en-IN" sz="2000" dirty="0" smtClean="0"/>
              <a:t> Exhaust gas analyzer and Smoke meter</a:t>
            </a:r>
          </a:p>
          <a:p>
            <a:pPr lvl="1">
              <a:buFont typeface="Wingdings" pitchFamily="2" charset="2"/>
              <a:buChar char="Ø"/>
            </a:pPr>
            <a:r>
              <a:rPr lang="en-IN" sz="2000" dirty="0" smtClean="0"/>
              <a:t> Hydrogen generator</a:t>
            </a:r>
          </a:p>
        </p:txBody>
      </p:sp>
      <p:pic>
        <p:nvPicPr>
          <p:cNvPr id="2" name="Picture 2"/>
          <p:cNvPicPr>
            <a:picLocks noChangeAspect="1" noChangeArrowheads="1"/>
          </p:cNvPicPr>
          <p:nvPr/>
        </p:nvPicPr>
        <p:blipFill>
          <a:blip r:embed="rId3" cstate="print"/>
          <a:srcRect/>
          <a:stretch>
            <a:fillRect/>
          </a:stretch>
        </p:blipFill>
        <p:spPr bwMode="auto">
          <a:xfrm>
            <a:off x="39533" y="39533"/>
            <a:ext cx="2000250" cy="831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944370"/>
            <a:ext cx="12192000" cy="614597"/>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smtClean="0">
                <a:latin typeface="Arial" pitchFamily="34" charset="0"/>
                <a:cs typeface="Arial" pitchFamily="34" charset="0"/>
              </a:rPr>
              <a:t>Electrification Training </a:t>
            </a:r>
          </a:p>
        </p:txBody>
      </p:sp>
      <p:pic>
        <p:nvPicPr>
          <p:cNvPr id="11" name="Picture 2" descr="C:\Users\HP\Desktop\VIT new logo.png"/>
          <p:cNvPicPr>
            <a:picLocks noChangeAspect="1" noChangeArrowheads="1"/>
          </p:cNvPicPr>
          <p:nvPr/>
        </p:nvPicPr>
        <p:blipFill>
          <a:blip r:embed="rId2" cstate="print"/>
          <a:srcRect/>
          <a:stretch>
            <a:fillRect/>
          </a:stretch>
        </p:blipFill>
        <p:spPr bwMode="auto">
          <a:xfrm>
            <a:off x="9672000" y="0"/>
            <a:ext cx="2520000" cy="855865"/>
          </a:xfrm>
          <a:prstGeom prst="rect">
            <a:avLst/>
          </a:prstGeom>
          <a:noFill/>
        </p:spPr>
      </p:pic>
      <p:sp>
        <p:nvSpPr>
          <p:cNvPr id="32" name="Slide Number Placeholder 31"/>
          <p:cNvSpPr>
            <a:spLocks noGrp="1"/>
          </p:cNvSpPr>
          <p:nvPr>
            <p:ph type="sldNum" sz="quarter" idx="12"/>
          </p:nvPr>
        </p:nvSpPr>
        <p:spPr/>
        <p:txBody>
          <a:bodyPr/>
          <a:lstStyle/>
          <a:p>
            <a:fld id="{C88FE6E7-C62D-4193-8AB4-6226150CFA52}" type="slidenum">
              <a:rPr lang="en-IN" smtClean="0"/>
              <a:pPr/>
              <a:t>6</a:t>
            </a:fld>
            <a:endParaRPr lang="en-IN" dirty="0"/>
          </a:p>
        </p:txBody>
      </p:sp>
      <p:sp>
        <p:nvSpPr>
          <p:cNvPr id="12" name="TextBox 11"/>
          <p:cNvSpPr txBox="1"/>
          <p:nvPr/>
        </p:nvSpPr>
        <p:spPr>
          <a:xfrm>
            <a:off x="197370" y="1865074"/>
            <a:ext cx="11797259" cy="4708981"/>
          </a:xfrm>
          <a:prstGeom prst="rect">
            <a:avLst/>
          </a:prstGeom>
          <a:noFill/>
        </p:spPr>
        <p:txBody>
          <a:bodyPr wrap="square" rtlCol="0">
            <a:spAutoFit/>
          </a:bodyPr>
          <a:lstStyle/>
          <a:p>
            <a:pPr>
              <a:lnSpc>
                <a:spcPct val="150000"/>
              </a:lnSpc>
            </a:pPr>
            <a:r>
              <a:rPr lang="en-IN" sz="2000" b="1" dirty="0" smtClean="0">
                <a:solidFill>
                  <a:srgbClr val="C00000"/>
                </a:solidFill>
              </a:rPr>
              <a:t>Course </a:t>
            </a:r>
            <a:r>
              <a:rPr lang="en-IN" sz="2000" b="1" dirty="0">
                <a:solidFill>
                  <a:srgbClr val="C00000"/>
                </a:solidFill>
              </a:rPr>
              <a:t>Title: </a:t>
            </a:r>
            <a:endParaRPr lang="en-IN" sz="2000" dirty="0">
              <a:solidFill>
                <a:srgbClr val="C00000"/>
              </a:solidFill>
            </a:endParaRPr>
          </a:p>
          <a:p>
            <a:pPr>
              <a:lnSpc>
                <a:spcPct val="150000"/>
              </a:lnSpc>
            </a:pPr>
            <a:r>
              <a:rPr lang="en-IN" sz="2000" b="1" dirty="0" smtClean="0">
                <a:solidFill>
                  <a:srgbClr val="006600"/>
                </a:solidFill>
              </a:rPr>
              <a:t>Electrification Training </a:t>
            </a:r>
          </a:p>
          <a:p>
            <a:pPr>
              <a:lnSpc>
                <a:spcPct val="150000"/>
              </a:lnSpc>
            </a:pPr>
            <a:r>
              <a:rPr lang="en-US" sz="2000" b="1" dirty="0" smtClean="0">
                <a:solidFill>
                  <a:srgbClr val="C00000"/>
                </a:solidFill>
              </a:rPr>
              <a:t>Course duration: </a:t>
            </a:r>
            <a:r>
              <a:rPr lang="en-US" sz="2000" b="1" dirty="0" smtClean="0">
                <a:solidFill>
                  <a:srgbClr val="006600"/>
                </a:solidFill>
              </a:rPr>
              <a:t>45 hours</a:t>
            </a:r>
            <a:endParaRPr lang="en-IN" sz="2000" b="1" dirty="0">
              <a:solidFill>
                <a:srgbClr val="006600"/>
              </a:solidFill>
            </a:endParaRPr>
          </a:p>
          <a:p>
            <a:pPr>
              <a:lnSpc>
                <a:spcPct val="150000"/>
              </a:lnSpc>
            </a:pPr>
            <a:r>
              <a:rPr lang="en-IN" sz="2000" b="1" dirty="0" smtClean="0">
                <a:solidFill>
                  <a:srgbClr val="C00000"/>
                </a:solidFill>
              </a:rPr>
              <a:t>Course </a:t>
            </a:r>
            <a:r>
              <a:rPr lang="en-IN" sz="2000" b="1" dirty="0">
                <a:solidFill>
                  <a:srgbClr val="C00000"/>
                </a:solidFill>
              </a:rPr>
              <a:t>Details:</a:t>
            </a:r>
            <a:endParaRPr lang="en-IN" sz="2000" dirty="0">
              <a:solidFill>
                <a:srgbClr val="C00000"/>
              </a:solidFill>
            </a:endParaRPr>
          </a:p>
          <a:p>
            <a:pPr algn="just">
              <a:lnSpc>
                <a:spcPct val="150000"/>
              </a:lnSpc>
            </a:pPr>
            <a:r>
              <a:rPr lang="en-IN" sz="2000" dirty="0" smtClean="0"/>
              <a:t>Electrification training equips professionals with the specialized skills needed to work safely and effectively with high-voltage systems, advanced battery technologies, and electric </a:t>
            </a:r>
            <a:r>
              <a:rPr lang="en-IN" sz="2000" dirty="0" err="1" smtClean="0"/>
              <a:t>drivetrains</a:t>
            </a:r>
            <a:r>
              <a:rPr lang="en-IN" sz="2000" dirty="0" smtClean="0"/>
              <a:t>, which differ significantly from traditional combustion engines. As the global shift toward sustainable transportation accelerates, trained technicians are in high demand to service, diagnose, and maintain EVs, ensuring optimal performance and safety. This training not only enhances career growth and job security but also supports environmental goals by enabling the efficient operation of zero-emission vehicles.</a:t>
            </a:r>
            <a:endParaRPr lang="en-IN" sz="2000" b="1" dirty="0" smtClean="0">
              <a:solidFill>
                <a:srgbClr val="002060"/>
              </a:solidFill>
            </a:endParaRPr>
          </a:p>
        </p:txBody>
      </p:sp>
      <p:pic>
        <p:nvPicPr>
          <p:cNvPr id="2" name="Picture 2"/>
          <p:cNvPicPr>
            <a:picLocks noChangeAspect="1" noChangeArrowheads="1"/>
          </p:cNvPicPr>
          <p:nvPr/>
        </p:nvPicPr>
        <p:blipFill>
          <a:blip r:embed="rId3" cstate="print"/>
          <a:srcRect/>
          <a:stretch>
            <a:fillRect/>
          </a:stretch>
        </p:blipFill>
        <p:spPr bwMode="auto">
          <a:xfrm>
            <a:off x="39533" y="39533"/>
            <a:ext cx="2000250" cy="831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944370"/>
            <a:ext cx="12192000" cy="614597"/>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smtClean="0">
                <a:latin typeface="Arial" pitchFamily="34" charset="0"/>
                <a:cs typeface="Arial" pitchFamily="34" charset="0"/>
              </a:rPr>
              <a:t>Electrification Training </a:t>
            </a:r>
          </a:p>
        </p:txBody>
      </p:sp>
      <p:pic>
        <p:nvPicPr>
          <p:cNvPr id="11" name="Picture 2" descr="C:\Users\HP\Desktop\VIT new logo.png"/>
          <p:cNvPicPr>
            <a:picLocks noChangeAspect="1" noChangeArrowheads="1"/>
          </p:cNvPicPr>
          <p:nvPr/>
        </p:nvPicPr>
        <p:blipFill>
          <a:blip r:embed="rId2" cstate="print"/>
          <a:srcRect/>
          <a:stretch>
            <a:fillRect/>
          </a:stretch>
        </p:blipFill>
        <p:spPr bwMode="auto">
          <a:xfrm>
            <a:off x="9672000" y="0"/>
            <a:ext cx="2520000" cy="855865"/>
          </a:xfrm>
          <a:prstGeom prst="rect">
            <a:avLst/>
          </a:prstGeom>
          <a:noFill/>
        </p:spPr>
      </p:pic>
      <p:sp>
        <p:nvSpPr>
          <p:cNvPr id="32" name="Slide Number Placeholder 31"/>
          <p:cNvSpPr>
            <a:spLocks noGrp="1"/>
          </p:cNvSpPr>
          <p:nvPr>
            <p:ph type="sldNum" sz="quarter" idx="12"/>
          </p:nvPr>
        </p:nvSpPr>
        <p:spPr/>
        <p:txBody>
          <a:bodyPr/>
          <a:lstStyle/>
          <a:p>
            <a:fld id="{C88FE6E7-C62D-4193-8AB4-6226150CFA52}" type="slidenum">
              <a:rPr lang="en-IN" smtClean="0"/>
              <a:pPr/>
              <a:t>7</a:t>
            </a:fld>
            <a:endParaRPr lang="en-IN" dirty="0"/>
          </a:p>
        </p:txBody>
      </p:sp>
      <p:sp>
        <p:nvSpPr>
          <p:cNvPr id="12" name="TextBox 11"/>
          <p:cNvSpPr txBox="1"/>
          <p:nvPr/>
        </p:nvSpPr>
        <p:spPr>
          <a:xfrm>
            <a:off x="197370" y="1610244"/>
            <a:ext cx="11797259" cy="5016758"/>
          </a:xfrm>
          <a:prstGeom prst="rect">
            <a:avLst/>
          </a:prstGeom>
          <a:noFill/>
        </p:spPr>
        <p:txBody>
          <a:bodyPr wrap="square" rtlCol="0">
            <a:spAutoFit/>
          </a:bodyPr>
          <a:lstStyle/>
          <a:p>
            <a:pPr algn="just"/>
            <a:r>
              <a:rPr lang="en-IN" sz="2000" dirty="0" smtClean="0"/>
              <a:t>BEV Overview - Demonstration or walk around - Layout of the vehicles, Connection of the components, EV - HV Safety, Isolation, Actuators, Feedback/Closed loop control system, Driving to have a feel of dynamics, Introduction to fault diagnostics. Basic Laws (Fleming’s right hand rule, left hand rule), Lenz law etc. </a:t>
            </a:r>
            <a:br>
              <a:rPr lang="en-IN" sz="2000" dirty="0" smtClean="0"/>
            </a:br>
            <a:r>
              <a:rPr lang="en-IN" sz="2000" dirty="0" smtClean="0"/>
              <a:t>Basics of Batteries &amp; specifications and </a:t>
            </a:r>
            <a:r>
              <a:rPr lang="en-IN" sz="2000" dirty="0" err="1" smtClean="0"/>
              <a:t>modeling</a:t>
            </a:r>
            <a:r>
              <a:rPr lang="en-IN" sz="2000" dirty="0" smtClean="0"/>
              <a:t> of batteries. selection of battery rating for EV application.</a:t>
            </a:r>
          </a:p>
          <a:p>
            <a:pPr algn="just"/>
            <a:r>
              <a:rPr lang="en-IN" sz="2000" dirty="0" smtClean="0"/>
              <a:t>Battery Management Practical - Charging profile, SOC calculation, Degradation, Cell Management, Range calculation/ Power consumption, Charging time calculation. “state observer method”, based on equivalent circuit model, </a:t>
            </a:r>
            <a:r>
              <a:rPr lang="en-IN" sz="2000" dirty="0" err="1" smtClean="0"/>
              <a:t>Lueneberg</a:t>
            </a:r>
            <a:r>
              <a:rPr lang="en-IN" sz="2000" dirty="0" smtClean="0"/>
              <a:t> Observer Method (in detail), extended </a:t>
            </a:r>
            <a:r>
              <a:rPr lang="en-IN" sz="2000" dirty="0" err="1" smtClean="0"/>
              <a:t>Kalman</a:t>
            </a:r>
            <a:r>
              <a:rPr lang="en-IN" sz="2000" dirty="0" smtClean="0"/>
              <a:t> filter, dual extended </a:t>
            </a:r>
            <a:r>
              <a:rPr lang="en-IN" sz="2000" dirty="0" err="1" smtClean="0"/>
              <a:t>Kalman</a:t>
            </a:r>
            <a:r>
              <a:rPr lang="en-IN" sz="2000" dirty="0" smtClean="0"/>
              <a:t> filter (overview). Active and Passive cell balancing. </a:t>
            </a:r>
          </a:p>
          <a:p>
            <a:pPr algn="just"/>
            <a:r>
              <a:rPr lang="en-IN" sz="2000" dirty="0" smtClean="0"/>
              <a:t>Welding detection, Isolation monitoring, Hot spot detection (Sensor or model based), Crash reaction monitoring. </a:t>
            </a:r>
            <a:br>
              <a:rPr lang="en-IN" sz="2000" dirty="0" smtClean="0"/>
            </a:br>
            <a:r>
              <a:rPr lang="en-IN" sz="2000" dirty="0" smtClean="0"/>
              <a:t>Basic of sensors, transducers and measurements - Sensor types, characteristics and choice of sensors.</a:t>
            </a:r>
          </a:p>
          <a:p>
            <a:r>
              <a:rPr lang="en-IN" sz="2000" dirty="0" smtClean="0"/>
              <a:t>Three laws of Thermodynamics. Energy and </a:t>
            </a:r>
            <a:r>
              <a:rPr lang="en-IN" sz="2000" dirty="0" err="1" smtClean="0"/>
              <a:t>exergy</a:t>
            </a:r>
            <a:r>
              <a:rPr lang="en-IN" sz="2000" dirty="0" smtClean="0"/>
              <a:t> analysis, Vapour compression refrigeration system. </a:t>
            </a:r>
            <a:r>
              <a:rPr lang="en-IN" sz="2000" dirty="0" err="1" smtClean="0"/>
              <a:t>Exergy</a:t>
            </a:r>
            <a:r>
              <a:rPr lang="en-IN" sz="2000" dirty="0" smtClean="0"/>
              <a:t> analysis of thermal management of battery and motor of electric vehicles. Thermal analysis of different materials. </a:t>
            </a:r>
          </a:p>
          <a:p>
            <a:r>
              <a:rPr lang="en-IN" sz="2000" dirty="0" smtClean="0"/>
              <a:t>Basics </a:t>
            </a:r>
            <a:r>
              <a:rPr lang="en-IN" sz="2000" dirty="0" smtClean="0"/>
              <a:t>of component, Design Procedure of inverters, PWM strategies, efficiency calculations </a:t>
            </a:r>
            <a:br>
              <a:rPr lang="en-IN" sz="2000" dirty="0" smtClean="0"/>
            </a:br>
            <a:r>
              <a:rPr lang="en-IN" sz="2000" dirty="0" smtClean="0"/>
              <a:t>Simulation </a:t>
            </a:r>
            <a:r>
              <a:rPr lang="en-IN" sz="2000" dirty="0" smtClean="0"/>
              <a:t>studies of Classical Voltage source inverter and novel boost inverters. SVPWM technique. Device based models. </a:t>
            </a:r>
            <a:endParaRPr lang="en-IN" sz="2000" b="1" dirty="0" smtClean="0">
              <a:solidFill>
                <a:srgbClr val="002060"/>
              </a:solidFill>
            </a:endParaRPr>
          </a:p>
        </p:txBody>
      </p:sp>
      <p:pic>
        <p:nvPicPr>
          <p:cNvPr id="2" name="Picture 2"/>
          <p:cNvPicPr>
            <a:picLocks noChangeAspect="1" noChangeArrowheads="1"/>
          </p:cNvPicPr>
          <p:nvPr/>
        </p:nvPicPr>
        <p:blipFill>
          <a:blip r:embed="rId3" cstate="print"/>
          <a:srcRect/>
          <a:stretch>
            <a:fillRect/>
          </a:stretch>
        </p:blipFill>
        <p:spPr bwMode="auto">
          <a:xfrm>
            <a:off x="39533" y="39533"/>
            <a:ext cx="2000250" cy="831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944370"/>
            <a:ext cx="12192000" cy="614597"/>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smtClean="0">
                <a:latin typeface="Arial" pitchFamily="34" charset="0"/>
                <a:cs typeface="Arial" pitchFamily="34" charset="0"/>
              </a:rPr>
              <a:t>Electrification Training </a:t>
            </a:r>
          </a:p>
        </p:txBody>
      </p:sp>
      <p:pic>
        <p:nvPicPr>
          <p:cNvPr id="11" name="Picture 2" descr="C:\Users\HP\Desktop\VIT new logo.png"/>
          <p:cNvPicPr>
            <a:picLocks noChangeAspect="1" noChangeArrowheads="1"/>
          </p:cNvPicPr>
          <p:nvPr/>
        </p:nvPicPr>
        <p:blipFill>
          <a:blip r:embed="rId2" cstate="print"/>
          <a:srcRect/>
          <a:stretch>
            <a:fillRect/>
          </a:stretch>
        </p:blipFill>
        <p:spPr bwMode="auto">
          <a:xfrm>
            <a:off x="9672000" y="0"/>
            <a:ext cx="2520000" cy="855865"/>
          </a:xfrm>
          <a:prstGeom prst="rect">
            <a:avLst/>
          </a:prstGeom>
          <a:noFill/>
        </p:spPr>
      </p:pic>
      <p:sp>
        <p:nvSpPr>
          <p:cNvPr id="32" name="Slide Number Placeholder 31"/>
          <p:cNvSpPr>
            <a:spLocks noGrp="1"/>
          </p:cNvSpPr>
          <p:nvPr>
            <p:ph type="sldNum" sz="quarter" idx="12"/>
          </p:nvPr>
        </p:nvSpPr>
        <p:spPr/>
        <p:txBody>
          <a:bodyPr/>
          <a:lstStyle/>
          <a:p>
            <a:fld id="{C88FE6E7-C62D-4193-8AB4-6226150CFA52}" type="slidenum">
              <a:rPr lang="en-IN" smtClean="0"/>
              <a:pPr/>
              <a:t>8</a:t>
            </a:fld>
            <a:endParaRPr lang="en-IN" dirty="0"/>
          </a:p>
        </p:txBody>
      </p:sp>
      <p:sp>
        <p:nvSpPr>
          <p:cNvPr id="12" name="TextBox 11"/>
          <p:cNvSpPr txBox="1"/>
          <p:nvPr/>
        </p:nvSpPr>
        <p:spPr>
          <a:xfrm>
            <a:off x="197370" y="1685194"/>
            <a:ext cx="11797259" cy="3785652"/>
          </a:xfrm>
          <a:prstGeom prst="rect">
            <a:avLst/>
          </a:prstGeom>
          <a:noFill/>
        </p:spPr>
        <p:txBody>
          <a:bodyPr wrap="square" rtlCol="0">
            <a:spAutoFit/>
          </a:bodyPr>
          <a:lstStyle/>
          <a:p>
            <a:r>
              <a:rPr lang="en-IN" sz="2000" dirty="0" smtClean="0"/>
              <a:t>2-level VSI fed PMSM drive and BLDC. PWM pulse generation techniques. Open loop and Closed loop Speed Control. </a:t>
            </a:r>
            <a:br>
              <a:rPr lang="en-IN" sz="2000" dirty="0" smtClean="0"/>
            </a:br>
            <a:r>
              <a:rPr lang="en-IN" sz="2000" dirty="0" smtClean="0"/>
              <a:t> Inverters - Waveform measurement, 3-phase, torque control (cold-start, staring on ramp, cruising). Harmonic analysis of inverters. </a:t>
            </a:r>
          </a:p>
          <a:p>
            <a:r>
              <a:rPr lang="en-IN" sz="2000" dirty="0" smtClean="0"/>
              <a:t>Construction, Torque Production, Inductance Profile, Rotor position estimation, Magnetization characteristics</a:t>
            </a:r>
          </a:p>
          <a:p>
            <a:r>
              <a:rPr lang="en-IN" sz="2000" dirty="0" smtClean="0"/>
              <a:t>PM Motors - Measure performance (torque, speed), Rotor position, Rotor/Stator Temperature, Efficiency/Back EMF. BLDC Control, </a:t>
            </a:r>
            <a:r>
              <a:rPr lang="en-IN" sz="2000" dirty="0" err="1" smtClean="0"/>
              <a:t>Syn</a:t>
            </a:r>
            <a:r>
              <a:rPr lang="en-IN" sz="2000" dirty="0" smtClean="0"/>
              <a:t> Motor </a:t>
            </a:r>
            <a:br>
              <a:rPr lang="en-IN" sz="2000" dirty="0" smtClean="0"/>
            </a:br>
            <a:r>
              <a:rPr lang="en-IN" sz="2000" dirty="0" smtClean="0"/>
              <a:t>Basics of switch, converter, Basics of measurements. </a:t>
            </a:r>
            <a:br>
              <a:rPr lang="en-IN" sz="2000" dirty="0" smtClean="0"/>
            </a:br>
            <a:r>
              <a:rPr lang="en-IN" sz="2000" dirty="0" smtClean="0"/>
              <a:t>Converters - Efficiency Calculations, Different topologies, Measurement techniques, converter performance evaluation. </a:t>
            </a:r>
            <a:br>
              <a:rPr lang="en-IN" sz="2000" dirty="0" smtClean="0"/>
            </a:br>
            <a:r>
              <a:rPr lang="en-IN" sz="2000" dirty="0" smtClean="0"/>
              <a:t>Overview of PCB technologies, </a:t>
            </a:r>
            <a:br>
              <a:rPr lang="en-IN" sz="2000" dirty="0" smtClean="0"/>
            </a:br>
            <a:r>
              <a:rPr lang="en-IN" sz="2000" dirty="0" smtClean="0"/>
              <a:t>DC Link, EMC filter, Capacitors</a:t>
            </a:r>
            <a:endParaRPr lang="en-IN" sz="2000" b="1" dirty="0" smtClean="0">
              <a:solidFill>
                <a:srgbClr val="002060"/>
              </a:solidFill>
            </a:endParaRPr>
          </a:p>
        </p:txBody>
      </p:sp>
      <p:pic>
        <p:nvPicPr>
          <p:cNvPr id="2" name="Picture 2"/>
          <p:cNvPicPr>
            <a:picLocks noChangeAspect="1" noChangeArrowheads="1"/>
          </p:cNvPicPr>
          <p:nvPr/>
        </p:nvPicPr>
        <p:blipFill>
          <a:blip r:embed="rId3" cstate="print"/>
          <a:srcRect/>
          <a:stretch>
            <a:fillRect/>
          </a:stretch>
        </p:blipFill>
        <p:spPr bwMode="auto">
          <a:xfrm>
            <a:off x="39533" y="39533"/>
            <a:ext cx="2000250" cy="831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944370"/>
            <a:ext cx="12192000" cy="614597"/>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smtClean="0">
                <a:latin typeface="Arial" pitchFamily="34" charset="0"/>
                <a:cs typeface="Arial" pitchFamily="34" charset="0"/>
              </a:rPr>
              <a:t>Electrification Training </a:t>
            </a:r>
          </a:p>
        </p:txBody>
      </p:sp>
      <p:pic>
        <p:nvPicPr>
          <p:cNvPr id="11" name="Picture 2" descr="C:\Users\HP\Desktop\VIT new logo.png"/>
          <p:cNvPicPr>
            <a:picLocks noChangeAspect="1" noChangeArrowheads="1"/>
          </p:cNvPicPr>
          <p:nvPr/>
        </p:nvPicPr>
        <p:blipFill>
          <a:blip r:embed="rId2" cstate="print"/>
          <a:srcRect/>
          <a:stretch>
            <a:fillRect/>
          </a:stretch>
        </p:blipFill>
        <p:spPr bwMode="auto">
          <a:xfrm>
            <a:off x="9672000" y="0"/>
            <a:ext cx="2520000" cy="855865"/>
          </a:xfrm>
          <a:prstGeom prst="rect">
            <a:avLst/>
          </a:prstGeom>
          <a:noFill/>
        </p:spPr>
      </p:pic>
      <p:sp>
        <p:nvSpPr>
          <p:cNvPr id="32" name="Slide Number Placeholder 31"/>
          <p:cNvSpPr>
            <a:spLocks noGrp="1"/>
          </p:cNvSpPr>
          <p:nvPr>
            <p:ph type="sldNum" sz="quarter" idx="12"/>
          </p:nvPr>
        </p:nvSpPr>
        <p:spPr/>
        <p:txBody>
          <a:bodyPr/>
          <a:lstStyle/>
          <a:p>
            <a:fld id="{C88FE6E7-C62D-4193-8AB4-6226150CFA52}" type="slidenum">
              <a:rPr lang="en-IN" smtClean="0"/>
              <a:pPr/>
              <a:t>9</a:t>
            </a:fld>
            <a:endParaRPr lang="en-IN" dirty="0"/>
          </a:p>
        </p:txBody>
      </p:sp>
      <p:sp>
        <p:nvSpPr>
          <p:cNvPr id="12" name="TextBox 11"/>
          <p:cNvSpPr txBox="1"/>
          <p:nvPr/>
        </p:nvSpPr>
        <p:spPr>
          <a:xfrm>
            <a:off x="197370" y="1655214"/>
            <a:ext cx="11797259" cy="5016758"/>
          </a:xfrm>
          <a:prstGeom prst="rect">
            <a:avLst/>
          </a:prstGeom>
          <a:noFill/>
        </p:spPr>
        <p:txBody>
          <a:bodyPr wrap="square" rtlCol="0">
            <a:spAutoFit/>
          </a:bodyPr>
          <a:lstStyle/>
          <a:p>
            <a:r>
              <a:rPr lang="en-IN" sz="2000" b="1" dirty="0" err="1" smtClean="0">
                <a:solidFill>
                  <a:srgbClr val="C00000"/>
                </a:solidFill>
              </a:rPr>
              <a:t>Modeling</a:t>
            </a:r>
            <a:r>
              <a:rPr lang="en-IN" sz="2000" b="1" dirty="0" smtClean="0">
                <a:solidFill>
                  <a:srgbClr val="C00000"/>
                </a:solidFill>
              </a:rPr>
              <a:t> and Simulation</a:t>
            </a:r>
            <a:r>
              <a:rPr lang="en-IN" sz="2000" b="1" dirty="0" smtClean="0">
                <a:solidFill>
                  <a:srgbClr val="C00000"/>
                </a:solidFill>
              </a:rPr>
              <a:t>:</a:t>
            </a:r>
            <a:endParaRPr lang="en-IN" sz="2000" b="1" dirty="0" smtClean="0">
              <a:solidFill>
                <a:srgbClr val="C00000"/>
              </a:solidFill>
            </a:endParaRPr>
          </a:p>
          <a:p>
            <a:pPr>
              <a:buFont typeface="Wingdings" pitchFamily="2" charset="2"/>
              <a:buChar char="Ø"/>
            </a:pPr>
            <a:r>
              <a:rPr lang="en-IN" sz="2000" dirty="0" smtClean="0"/>
              <a:t> Real </a:t>
            </a:r>
            <a:r>
              <a:rPr lang="en-IN" sz="2000" dirty="0" smtClean="0"/>
              <a:t>time battery fault diagnostics/battery emulator demo </a:t>
            </a:r>
            <a:endParaRPr lang="en-IN" sz="2000" dirty="0" smtClean="0"/>
          </a:p>
          <a:p>
            <a:pPr>
              <a:buFont typeface="Wingdings" pitchFamily="2" charset="2"/>
              <a:buChar char="Ø"/>
            </a:pPr>
            <a:r>
              <a:rPr lang="en-IN" sz="2000" dirty="0" smtClean="0"/>
              <a:t> </a:t>
            </a:r>
            <a:r>
              <a:rPr lang="en-IN" sz="2000" dirty="0" smtClean="0"/>
              <a:t>MATLAB/SIMULINK </a:t>
            </a:r>
            <a:r>
              <a:rPr lang="en-IN" sz="2000" dirty="0" smtClean="0"/>
              <a:t>based Simulations for battery </a:t>
            </a:r>
            <a:r>
              <a:rPr lang="en-IN" sz="2000" dirty="0" err="1" smtClean="0"/>
              <a:t>modeling</a:t>
            </a:r>
            <a:r>
              <a:rPr lang="en-IN" sz="2000" dirty="0" smtClean="0"/>
              <a:t> and cell balancing </a:t>
            </a:r>
            <a:endParaRPr lang="en-IN" sz="2000" dirty="0" smtClean="0"/>
          </a:p>
          <a:p>
            <a:pPr>
              <a:buFont typeface="Wingdings" pitchFamily="2" charset="2"/>
              <a:buChar char="Ø"/>
            </a:pPr>
            <a:r>
              <a:rPr lang="en-IN" sz="2000" dirty="0" smtClean="0"/>
              <a:t> </a:t>
            </a:r>
            <a:r>
              <a:rPr lang="en-IN" sz="2000" dirty="0" smtClean="0"/>
              <a:t>MATLAB/SIMULINK </a:t>
            </a:r>
            <a:r>
              <a:rPr lang="en-IN" sz="2000" dirty="0" smtClean="0"/>
              <a:t>based Simulations - Sensor simulation in </a:t>
            </a:r>
            <a:r>
              <a:rPr lang="en-IN" sz="2000" dirty="0" err="1" smtClean="0"/>
              <a:t>simulink</a:t>
            </a:r>
            <a:r>
              <a:rPr lang="en-IN" sz="2000" dirty="0" smtClean="0"/>
              <a:t> environment, </a:t>
            </a:r>
            <a:r>
              <a:rPr lang="en-IN" sz="2000" dirty="0" err="1" smtClean="0"/>
              <a:t>modeling</a:t>
            </a:r>
            <a:r>
              <a:rPr lang="en-IN" sz="2000" dirty="0" smtClean="0"/>
              <a:t> of sensors </a:t>
            </a:r>
            <a:endParaRPr lang="en-IN" sz="2000" dirty="0" smtClean="0"/>
          </a:p>
          <a:p>
            <a:pPr>
              <a:buFont typeface="Wingdings" pitchFamily="2" charset="2"/>
              <a:buChar char="Ø"/>
              <a:tabLst>
                <a:tab pos="269875" algn="l"/>
              </a:tabLst>
            </a:pPr>
            <a:r>
              <a:rPr lang="en-IN" sz="2000" dirty="0" smtClean="0"/>
              <a:t> </a:t>
            </a:r>
            <a:r>
              <a:rPr lang="en-IN" sz="2000" dirty="0" smtClean="0"/>
              <a:t>Simulation </a:t>
            </a:r>
            <a:r>
              <a:rPr lang="en-IN" sz="2000" dirty="0" smtClean="0"/>
              <a:t>(using </a:t>
            </a:r>
            <a:r>
              <a:rPr lang="en-IN" sz="2000" dirty="0" smtClean="0"/>
              <a:t>Cycle Tempo)The </a:t>
            </a:r>
            <a:r>
              <a:rPr lang="en-IN" sz="2000" dirty="0" smtClean="0"/>
              <a:t>participants will be trained to simulate vapour compression system and </a:t>
            </a:r>
            <a:r>
              <a:rPr lang="en-IN" sz="2000" dirty="0" smtClean="0"/>
              <a:t>	compute </a:t>
            </a:r>
            <a:r>
              <a:rPr lang="en-IN" sz="2000" dirty="0" smtClean="0"/>
              <a:t>the compressor power, refrigerant flow rate, Coefficient of performance, </a:t>
            </a:r>
            <a:r>
              <a:rPr lang="en-IN" sz="2000" dirty="0" err="1" smtClean="0"/>
              <a:t>exergy</a:t>
            </a:r>
            <a:r>
              <a:rPr lang="en-IN" sz="2000" dirty="0" smtClean="0"/>
              <a:t> flow, </a:t>
            </a:r>
            <a:r>
              <a:rPr lang="en-IN" sz="2000" dirty="0" err="1" smtClean="0"/>
              <a:t>exergy</a:t>
            </a:r>
            <a:r>
              <a:rPr lang="en-IN" sz="2000" dirty="0" smtClean="0"/>
              <a:t> </a:t>
            </a:r>
            <a:r>
              <a:rPr lang="en-IN" sz="2000" dirty="0" smtClean="0"/>
              <a:t>	destructed </a:t>
            </a:r>
            <a:r>
              <a:rPr lang="en-IN" sz="2000" dirty="0" smtClean="0"/>
              <a:t>for a given heat load for a battery and motor as applicable to electric vehicles. Different </a:t>
            </a:r>
            <a:r>
              <a:rPr lang="en-IN" sz="2000" dirty="0" smtClean="0"/>
              <a:t>	working </a:t>
            </a:r>
            <a:r>
              <a:rPr lang="en-IN" sz="2000" dirty="0" smtClean="0"/>
              <a:t>fluids of refrigerants can be analyzed. </a:t>
            </a:r>
            <a:endParaRPr lang="en-IN" sz="2000" dirty="0" smtClean="0"/>
          </a:p>
          <a:p>
            <a:pPr>
              <a:buFont typeface="Wingdings" pitchFamily="2" charset="2"/>
              <a:buChar char="Ø"/>
              <a:tabLst>
                <a:tab pos="269875" algn="l"/>
              </a:tabLst>
            </a:pPr>
            <a:r>
              <a:rPr lang="en-IN" sz="2000" dirty="0" smtClean="0"/>
              <a:t> MATLAB/SIMULINK </a:t>
            </a:r>
            <a:r>
              <a:rPr lang="en-IN" sz="2000" dirty="0" smtClean="0"/>
              <a:t>based Simulations - Designed inverters will be analysed in the </a:t>
            </a:r>
            <a:r>
              <a:rPr lang="en-IN" sz="2000" dirty="0" err="1" smtClean="0"/>
              <a:t>simulink</a:t>
            </a:r>
            <a:r>
              <a:rPr lang="en-IN" sz="2000" dirty="0" smtClean="0"/>
              <a:t> environment. To </a:t>
            </a:r>
            <a:r>
              <a:rPr lang="en-IN" sz="2000" dirty="0" smtClean="0"/>
              <a:t>	study </a:t>
            </a:r>
            <a:r>
              <a:rPr lang="en-IN" sz="2000" dirty="0" smtClean="0"/>
              <a:t>about the performance parameters </a:t>
            </a:r>
            <a:endParaRPr lang="en-IN" sz="2000" dirty="0" smtClean="0"/>
          </a:p>
          <a:p>
            <a:pPr>
              <a:buFont typeface="Wingdings" pitchFamily="2" charset="2"/>
              <a:buChar char="Ø"/>
              <a:tabLst>
                <a:tab pos="269875" algn="l"/>
              </a:tabLst>
            </a:pPr>
            <a:r>
              <a:rPr lang="en-IN" sz="2000" dirty="0" smtClean="0"/>
              <a:t> </a:t>
            </a:r>
            <a:r>
              <a:rPr lang="en-IN" sz="2000" dirty="0" smtClean="0"/>
              <a:t>MATLAB/SIMULINK </a:t>
            </a:r>
            <a:r>
              <a:rPr lang="en-IN" sz="2000" dirty="0" smtClean="0"/>
              <a:t>based Simulations - Design and implementation of 2-level VSI inverters with filter </a:t>
            </a:r>
            <a:r>
              <a:rPr lang="en-IN" sz="2000" dirty="0" smtClean="0"/>
              <a:t>circuit.</a:t>
            </a:r>
          </a:p>
          <a:p>
            <a:pPr>
              <a:buFont typeface="Wingdings" pitchFamily="2" charset="2"/>
              <a:buChar char="Ø"/>
              <a:tabLst>
                <a:tab pos="269875" algn="l"/>
              </a:tabLst>
            </a:pPr>
            <a:r>
              <a:rPr lang="en-IN" sz="2000" dirty="0" smtClean="0"/>
              <a:t> </a:t>
            </a:r>
            <a:r>
              <a:rPr lang="en-IN" sz="2000" dirty="0" smtClean="0"/>
              <a:t>To </a:t>
            </a:r>
            <a:r>
              <a:rPr lang="en-IN" sz="2000" dirty="0" smtClean="0"/>
              <a:t>analyse the induction motor drive performance under dynamic load conditions. </a:t>
            </a:r>
            <a:endParaRPr lang="en-IN" sz="2000" dirty="0" smtClean="0"/>
          </a:p>
          <a:p>
            <a:pPr>
              <a:buFont typeface="Wingdings" pitchFamily="2" charset="2"/>
              <a:buChar char="Ø"/>
              <a:tabLst>
                <a:tab pos="269875" algn="l"/>
              </a:tabLst>
            </a:pPr>
            <a:r>
              <a:rPr lang="en-IN" sz="2000" dirty="0" smtClean="0"/>
              <a:t> </a:t>
            </a:r>
            <a:r>
              <a:rPr lang="en-IN" sz="2000" dirty="0" smtClean="0"/>
              <a:t>Waveform </a:t>
            </a:r>
            <a:r>
              <a:rPr lang="en-IN" sz="2000" dirty="0" smtClean="0"/>
              <a:t>analysis / Simulation using motor solve. Integrated model with converter, inverter and motor (and </a:t>
            </a:r>
            <a:r>
              <a:rPr lang="en-IN" sz="2000" dirty="0" smtClean="0"/>
              <a:t>	control</a:t>
            </a:r>
            <a:r>
              <a:rPr lang="en-IN" sz="2000" dirty="0" smtClean="0"/>
              <a:t>). </a:t>
            </a:r>
            <a:endParaRPr lang="en-IN" sz="2000" dirty="0" smtClean="0"/>
          </a:p>
          <a:p>
            <a:pPr>
              <a:buFont typeface="Wingdings" pitchFamily="2" charset="2"/>
              <a:buChar char="Ø"/>
              <a:tabLst>
                <a:tab pos="269875" algn="l"/>
              </a:tabLst>
            </a:pPr>
            <a:r>
              <a:rPr lang="en-IN" sz="2000" dirty="0" smtClean="0"/>
              <a:t> </a:t>
            </a:r>
            <a:r>
              <a:rPr lang="en-IN" sz="2000" dirty="0" smtClean="0"/>
              <a:t>MATLAB </a:t>
            </a:r>
            <a:r>
              <a:rPr lang="en-IN" sz="2000" dirty="0" smtClean="0"/>
              <a:t>/ SIMULINK based Simulations / Experiment </a:t>
            </a:r>
            <a:endParaRPr lang="en-IN" sz="2000" dirty="0" smtClean="0"/>
          </a:p>
          <a:p>
            <a:pPr>
              <a:buFont typeface="Wingdings" pitchFamily="2" charset="2"/>
              <a:buChar char="Ø"/>
              <a:tabLst>
                <a:tab pos="269875" algn="l"/>
              </a:tabLst>
            </a:pPr>
            <a:r>
              <a:rPr lang="en-IN" sz="2000" dirty="0" smtClean="0"/>
              <a:t> </a:t>
            </a:r>
            <a:r>
              <a:rPr lang="en-IN" sz="2000" dirty="0" smtClean="0"/>
              <a:t>Electric </a:t>
            </a:r>
            <a:r>
              <a:rPr lang="en-IN" sz="2000" dirty="0" smtClean="0"/>
              <a:t>drive concepts - Design of reducer for E-axle drive system, stator design </a:t>
            </a:r>
            <a:r>
              <a:rPr lang="en-IN" sz="2000" dirty="0" smtClean="0"/>
              <a:t>etc.</a:t>
            </a:r>
            <a:endParaRPr lang="en-IN" sz="2000" b="1" dirty="0" smtClean="0">
              <a:solidFill>
                <a:srgbClr val="002060"/>
              </a:solidFill>
            </a:endParaRPr>
          </a:p>
        </p:txBody>
      </p:sp>
      <p:pic>
        <p:nvPicPr>
          <p:cNvPr id="2" name="Picture 2"/>
          <p:cNvPicPr>
            <a:picLocks noChangeAspect="1" noChangeArrowheads="1"/>
          </p:cNvPicPr>
          <p:nvPr/>
        </p:nvPicPr>
        <p:blipFill>
          <a:blip r:embed="rId3" cstate="print"/>
          <a:srcRect/>
          <a:stretch>
            <a:fillRect/>
          </a:stretch>
        </p:blipFill>
        <p:spPr bwMode="auto">
          <a:xfrm>
            <a:off x="39533" y="39533"/>
            <a:ext cx="2000250" cy="831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2037</TotalTime>
  <Words>774</Words>
  <Application>Microsoft Office PowerPoint</Application>
  <PresentationFormat>Custom</PresentationFormat>
  <Paragraphs>75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Hydrogen</dc:title>
  <dc:creator>Dr. M. Mohamed Ibrahim</dc:creator>
  <cp:lastModifiedBy>HP</cp:lastModifiedBy>
  <cp:revision>237</cp:revision>
  <dcterms:created xsi:type="dcterms:W3CDTF">2024-11-07T06:41:55Z</dcterms:created>
  <dcterms:modified xsi:type="dcterms:W3CDTF">2025-09-16T10:58:05Z</dcterms:modified>
</cp:coreProperties>
</file>